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58"/>
  </p:notesMasterIdLst>
  <p:sldIdLst>
    <p:sldId id="256" r:id="rId2"/>
    <p:sldId id="323" r:id="rId3"/>
    <p:sldId id="355" r:id="rId4"/>
    <p:sldId id="257" r:id="rId5"/>
    <p:sldId id="358" r:id="rId6"/>
    <p:sldId id="359"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324" r:id="rId24"/>
    <p:sldId id="275" r:id="rId25"/>
    <p:sldId id="276" r:id="rId26"/>
    <p:sldId id="277" r:id="rId27"/>
    <p:sldId id="278" r:id="rId28"/>
    <p:sldId id="280" r:id="rId29"/>
    <p:sldId id="281" r:id="rId30"/>
    <p:sldId id="282" r:id="rId31"/>
    <p:sldId id="283" r:id="rId32"/>
    <p:sldId id="284" r:id="rId33"/>
    <p:sldId id="285" r:id="rId34"/>
    <p:sldId id="286" r:id="rId35"/>
    <p:sldId id="287" r:id="rId36"/>
    <p:sldId id="288" r:id="rId37"/>
    <p:sldId id="289" r:id="rId38"/>
    <p:sldId id="356" r:id="rId39"/>
    <p:sldId id="291" r:id="rId40"/>
    <p:sldId id="295" r:id="rId41"/>
    <p:sldId id="292" r:id="rId42"/>
    <p:sldId id="260" r:id="rId43"/>
    <p:sldId id="360" r:id="rId44"/>
    <p:sldId id="293" r:id="rId45"/>
    <p:sldId id="294" r:id="rId46"/>
    <p:sldId id="300" r:id="rId47"/>
    <p:sldId id="296" r:id="rId48"/>
    <p:sldId id="297" r:id="rId49"/>
    <p:sldId id="301" r:id="rId50"/>
    <p:sldId id="357" r:id="rId51"/>
    <p:sldId id="326" r:id="rId52"/>
    <p:sldId id="298" r:id="rId53"/>
    <p:sldId id="299" r:id="rId54"/>
    <p:sldId id="354" r:id="rId55"/>
    <p:sldId id="325" r:id="rId56"/>
    <p:sldId id="322" r:id="rId57"/>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0F0"/>
    <a:srgbClr val="4F810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7F96D-B03A-E5FE-AD06-AF72ADC487F0}" v="9" dt="2024-08-27T03:59:50.262"/>
    <p1510:client id="{EAB3A4BC-04CF-5ACB-BACA-4AEBC05A4C0F}" v="65" dt="2024-08-27T11:16:22.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521"/>
  </p:normalViewPr>
  <p:slideViewPr>
    <p:cSldViewPr snapToGrid="0">
      <p:cViewPr>
        <p:scale>
          <a:sx n="140" d="100"/>
          <a:sy n="140" d="100"/>
        </p:scale>
        <p:origin x="168" y="168"/>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Orfali" userId="S::fabioo1@insper.edu.br::3730b7a9-9dee-4645-b6eb-7377d594d9d3" providerId="AD" clId="Web-{5157F96D-B03A-E5FE-AD06-AF72ADC487F0}"/>
    <pc:docChg chg="modSld">
      <pc:chgData name="Fabio Orfali" userId="S::fabioo1@insper.edu.br::3730b7a9-9dee-4645-b6eb-7377d594d9d3" providerId="AD" clId="Web-{5157F96D-B03A-E5FE-AD06-AF72ADC487F0}" dt="2024-08-27T03:59:48.153" v="4" actId="20577"/>
      <pc:docMkLst>
        <pc:docMk/>
      </pc:docMkLst>
      <pc:sldChg chg="modSp">
        <pc:chgData name="Fabio Orfali" userId="S::fabioo1@insper.edu.br::3730b7a9-9dee-4645-b6eb-7377d594d9d3" providerId="AD" clId="Web-{5157F96D-B03A-E5FE-AD06-AF72ADC487F0}" dt="2024-08-27T03:59:48.153" v="4" actId="20577"/>
        <pc:sldMkLst>
          <pc:docMk/>
          <pc:sldMk cId="0" sldId="283"/>
        </pc:sldMkLst>
        <pc:spChg chg="mod">
          <ac:chgData name="Fabio Orfali" userId="S::fabioo1@insper.edu.br::3730b7a9-9dee-4645-b6eb-7377d594d9d3" providerId="AD" clId="Web-{5157F96D-B03A-E5FE-AD06-AF72ADC487F0}" dt="2024-08-27T03:59:48.153" v="4" actId="20577"/>
          <ac:spMkLst>
            <pc:docMk/>
            <pc:sldMk cId="0" sldId="283"/>
            <ac:spMk id="304" creationId="{00000000-0000-0000-0000-000000000000}"/>
          </ac:spMkLst>
        </pc:spChg>
      </pc:sldChg>
      <pc:sldChg chg="modSp">
        <pc:chgData name="Fabio Orfali" userId="S::fabioo1@insper.edu.br::3730b7a9-9dee-4645-b6eb-7377d594d9d3" providerId="AD" clId="Web-{5157F96D-B03A-E5FE-AD06-AF72ADC487F0}" dt="2024-08-27T03:56:28.664" v="2" actId="20577"/>
        <pc:sldMkLst>
          <pc:docMk/>
          <pc:sldMk cId="616748152" sldId="324"/>
        </pc:sldMkLst>
        <pc:spChg chg="mod">
          <ac:chgData name="Fabio Orfali" userId="S::fabioo1@insper.edu.br::3730b7a9-9dee-4645-b6eb-7377d594d9d3" providerId="AD" clId="Web-{5157F96D-B03A-E5FE-AD06-AF72ADC487F0}" dt="2024-08-27T03:56:28.664" v="2" actId="20577"/>
          <ac:spMkLst>
            <pc:docMk/>
            <pc:sldMk cId="616748152" sldId="324"/>
            <ac:spMk id="3" creationId="{02D15B9B-21E5-B8D2-7E1D-83AB70DA1A0C}"/>
          </ac:spMkLst>
        </pc:spChg>
      </pc:sldChg>
    </pc:docChg>
  </pc:docChgLst>
  <pc:docChgLst>
    <pc:chgData name="Luciano Pereira Soares" userId="S::lucianops@insper.edu.br::16c53e34-c952-423e-8700-c0525d23304f" providerId="AD" clId="Web-{EAB3A4BC-04CF-5ACB-BACA-4AEBC05A4C0F}"/>
    <pc:docChg chg="addSld modSld">
      <pc:chgData name="Luciano Pereira Soares" userId="S::lucianops@insper.edu.br::16c53e34-c952-423e-8700-c0525d23304f" providerId="AD" clId="Web-{EAB3A4BC-04CF-5ACB-BACA-4AEBC05A4C0F}" dt="2024-08-27T11:16:56.688" v="61"/>
      <pc:docMkLst>
        <pc:docMk/>
      </pc:docMkLst>
      <pc:sldChg chg="addSp delSp modSp new modNotes">
        <pc:chgData name="Luciano Pereira Soares" userId="S::lucianops@insper.edu.br::16c53e34-c952-423e-8700-c0525d23304f" providerId="AD" clId="Web-{EAB3A4BC-04CF-5ACB-BACA-4AEBC05A4C0F}" dt="2024-08-27T11:16:56.688" v="61"/>
        <pc:sldMkLst>
          <pc:docMk/>
          <pc:sldMk cId="2935011955" sldId="355"/>
        </pc:sldMkLst>
        <pc:spChg chg="mod">
          <ac:chgData name="Luciano Pereira Soares" userId="S::lucianops@insper.edu.br::16c53e34-c952-423e-8700-c0525d23304f" providerId="AD" clId="Web-{EAB3A4BC-04CF-5ACB-BACA-4AEBC05A4C0F}" dt="2024-08-27T11:10:30.918" v="4" actId="20577"/>
          <ac:spMkLst>
            <pc:docMk/>
            <pc:sldMk cId="2935011955" sldId="355"/>
            <ac:spMk id="2" creationId="{49FCE1AF-F8BB-7244-44CA-13B279F504A4}"/>
          </ac:spMkLst>
        </pc:spChg>
        <pc:spChg chg="mod">
          <ac:chgData name="Luciano Pereira Soares" userId="S::lucianops@insper.edu.br::16c53e34-c952-423e-8700-c0525d23304f" providerId="AD" clId="Web-{EAB3A4BC-04CF-5ACB-BACA-4AEBC05A4C0F}" dt="2024-08-27T11:12:36.050" v="21" actId="14100"/>
          <ac:spMkLst>
            <pc:docMk/>
            <pc:sldMk cId="2935011955" sldId="355"/>
            <ac:spMk id="3" creationId="{240A7495-68D4-5BE1-F2B8-45040FD30EEC}"/>
          </ac:spMkLst>
        </pc:spChg>
        <pc:spChg chg="add del mod">
          <ac:chgData name="Luciano Pereira Soares" userId="S::lucianops@insper.edu.br::16c53e34-c952-423e-8700-c0525d23304f" providerId="AD" clId="Web-{EAB3A4BC-04CF-5ACB-BACA-4AEBC05A4C0F}" dt="2024-08-27T11:11:02.482" v="8"/>
          <ac:spMkLst>
            <pc:docMk/>
            <pc:sldMk cId="2935011955" sldId="355"/>
            <ac:spMk id="5" creationId="{F07B1BEF-6CCD-A979-07CA-FEADD4EB9EC8}"/>
          </ac:spMkLst>
        </pc:spChg>
        <pc:spChg chg="add del mod">
          <ac:chgData name="Luciano Pereira Soares" userId="S::lucianops@insper.edu.br::16c53e34-c952-423e-8700-c0525d23304f" providerId="AD" clId="Web-{EAB3A4BC-04CF-5ACB-BACA-4AEBC05A4C0F}" dt="2024-08-27T11:11:13.217" v="11"/>
          <ac:spMkLst>
            <pc:docMk/>
            <pc:sldMk cId="2935011955" sldId="355"/>
            <ac:spMk id="6" creationId="{27202B17-D262-5BDB-AA97-88DA647B4AEB}"/>
          </ac:spMkLst>
        </pc:spChg>
        <pc:spChg chg="add mod">
          <ac:chgData name="Luciano Pereira Soares" userId="S::lucianops@insper.edu.br::16c53e34-c952-423e-8700-c0525d23304f" providerId="AD" clId="Web-{EAB3A4BC-04CF-5ACB-BACA-4AEBC05A4C0F}" dt="2024-08-27T11:11:47.328" v="17" actId="1076"/>
          <ac:spMkLst>
            <pc:docMk/>
            <pc:sldMk cId="2935011955" sldId="355"/>
            <ac:spMk id="7" creationId="{AC890808-D530-3717-1B0C-1DCE793040F9}"/>
          </ac:spMkLst>
        </pc:spChg>
        <pc:spChg chg="add mod">
          <ac:chgData name="Luciano Pereira Soares" userId="S::lucianops@insper.edu.br::16c53e34-c952-423e-8700-c0525d23304f" providerId="AD" clId="Web-{EAB3A4BC-04CF-5ACB-BACA-4AEBC05A4C0F}" dt="2024-08-27T11:15:52.825" v="50"/>
          <ac:spMkLst>
            <pc:docMk/>
            <pc:sldMk cId="2935011955" sldId="355"/>
            <ac:spMk id="14" creationId="{67927858-106F-7B6F-E8F0-A07A632DB59F}"/>
          </ac:spMkLst>
        </pc:spChg>
        <pc:spChg chg="add mod">
          <ac:chgData name="Luciano Pereira Soares" userId="S::lucianops@insper.edu.br::16c53e34-c952-423e-8700-c0525d23304f" providerId="AD" clId="Web-{EAB3A4BC-04CF-5ACB-BACA-4AEBC05A4C0F}" dt="2024-08-27T11:16:07.857" v="54" actId="20577"/>
          <ac:spMkLst>
            <pc:docMk/>
            <pc:sldMk cId="2935011955" sldId="355"/>
            <ac:spMk id="15" creationId="{9236A888-3F68-9B2B-1BB1-230290BAD7EA}"/>
          </ac:spMkLst>
        </pc:spChg>
        <pc:spChg chg="add mod">
          <ac:chgData name="Luciano Pereira Soares" userId="S::lucianops@insper.edu.br::16c53e34-c952-423e-8700-c0525d23304f" providerId="AD" clId="Web-{EAB3A4BC-04CF-5ACB-BACA-4AEBC05A4C0F}" dt="2024-08-27T11:16:19.030" v="58" actId="20577"/>
          <ac:spMkLst>
            <pc:docMk/>
            <pc:sldMk cId="2935011955" sldId="355"/>
            <ac:spMk id="16" creationId="{79556E91-1D12-BA37-A8F3-6D584DE21BC6}"/>
          </ac:spMkLst>
        </pc:spChg>
        <pc:grpChg chg="add mod">
          <ac:chgData name="Luciano Pereira Soares" userId="S::lucianops@insper.edu.br::16c53e34-c952-423e-8700-c0525d23304f" providerId="AD" clId="Web-{EAB3A4BC-04CF-5ACB-BACA-4AEBC05A4C0F}" dt="2024-08-27T11:15:31.418" v="41" actId="1076"/>
          <ac:grpSpMkLst>
            <pc:docMk/>
            <pc:sldMk cId="2935011955" sldId="355"/>
            <ac:grpSpMk id="13" creationId="{438BAFDC-9C67-7C1A-91D5-9180EF876145}"/>
          </ac:grpSpMkLst>
        </pc:grpChg>
        <pc:picChg chg="add mod">
          <ac:chgData name="Luciano Pereira Soares" userId="S::lucianops@insper.edu.br::16c53e34-c952-423e-8700-c0525d23304f" providerId="AD" clId="Web-{EAB3A4BC-04CF-5ACB-BACA-4AEBC05A4C0F}" dt="2024-08-27T11:14:54.291" v="33" actId="1076"/>
          <ac:picMkLst>
            <pc:docMk/>
            <pc:sldMk cId="2935011955" sldId="355"/>
            <ac:picMk id="8" creationId="{4305B39C-6F51-5A82-A627-C45BD3683576}"/>
          </ac:picMkLst>
        </pc:picChg>
        <pc:picChg chg="add mod">
          <ac:chgData name="Luciano Pereira Soares" userId="S::lucianops@insper.edu.br::16c53e34-c952-423e-8700-c0525d23304f" providerId="AD" clId="Web-{EAB3A4BC-04CF-5ACB-BACA-4AEBC05A4C0F}" dt="2024-08-27T11:14:54.307" v="34" actId="1076"/>
          <ac:picMkLst>
            <pc:docMk/>
            <pc:sldMk cId="2935011955" sldId="355"/>
            <ac:picMk id="9" creationId="{8F6A9BD5-578E-378B-64A1-9D0810AB7BB4}"/>
          </ac:picMkLst>
        </pc:picChg>
        <pc:picChg chg="add mod">
          <ac:chgData name="Luciano Pereira Soares" userId="S::lucianops@insper.edu.br::16c53e34-c952-423e-8700-c0525d23304f" providerId="AD" clId="Web-{EAB3A4BC-04CF-5ACB-BACA-4AEBC05A4C0F}" dt="2024-08-27T11:14:54.322" v="35" actId="1076"/>
          <ac:picMkLst>
            <pc:docMk/>
            <pc:sldMk cId="2935011955" sldId="355"/>
            <ac:picMk id="10" creationId="{F8446E77-C12B-2BB0-A9C5-652AD1F1A478}"/>
          </ac:picMkLst>
        </pc:picChg>
        <pc:picChg chg="add mod">
          <ac:chgData name="Luciano Pereira Soares" userId="S::lucianops@insper.edu.br::16c53e34-c952-423e-8700-c0525d23304f" providerId="AD" clId="Web-{EAB3A4BC-04CF-5ACB-BACA-4AEBC05A4C0F}" dt="2024-08-27T11:14:54.338" v="36" actId="1076"/>
          <ac:picMkLst>
            <pc:docMk/>
            <pc:sldMk cId="2935011955" sldId="355"/>
            <ac:picMk id="11" creationId="{40FF2080-B929-07A2-9522-71307731D699}"/>
          </ac:picMkLst>
        </pc:picChg>
        <pc:picChg chg="add mod">
          <ac:chgData name="Luciano Pereira Soares" userId="S::lucianops@insper.edu.br::16c53e34-c952-423e-8700-c0525d23304f" providerId="AD" clId="Web-{EAB3A4BC-04CF-5ACB-BACA-4AEBC05A4C0F}" dt="2024-08-27T11:15:18.027" v="38" actId="1076"/>
          <ac:picMkLst>
            <pc:docMk/>
            <pc:sldMk cId="2935011955" sldId="355"/>
            <ac:picMk id="12" creationId="{A686755B-2304-9396-3BCF-DB89CC6BFE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pubs.jurassic.nl/library/manuals/4000/007-4632-001/sgi_html/ch05.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rchive.irixnet.org/sgistuff/hardware/graphics/infinitereality.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copilot.microsoft.com/images/create/-1616441988/2-66ce4b38fb5e405da4d504cd1bb79a07?id=34XFyTH4eJWoa76jLf%2f8sw%3d%3d&amp;view=detailv2&amp;idpp=genimg&amp;idpclose=1&amp;genimgbce=1&amp;thId=OIGBCE3.A7Gxepzdht725ZVqvMls&amp;skey=RgMbn2fbRrXgOXg5-eKIZT06M5DV0ctuVPcwvqpmStY&amp;FORM=SYDBIC" TargetMode="External"/><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pikpng.com/downpngs/hoJmhix_cameras-icon-camera-3d-png-clipart/"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d5176c266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ed5176c266_0_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d5176c266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ed5176c266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d5176c266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ed5176c266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d5176c26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ed5176c26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d5176c266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ed5176c266_0_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d5176c266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ed5176c266_0_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5176c266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ed5176c266_0_1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d5176c266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ed5176c266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5176c266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ed5176c266_0_1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d5176c266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ed5176c266_0_1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c308e8a9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ec308e8a95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5176c266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ed5176c266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https://</a:t>
            </a:r>
            <a:r>
              <a:rPr lang="pt-BR" dirty="0" err="1"/>
              <a:t>freesvg.org</a:t>
            </a:r>
            <a:r>
              <a:rPr lang="pt-BR" dirty="0"/>
              <a:t>/</a:t>
            </a:r>
            <a:r>
              <a:rPr lang="pt-BR" dirty="0" err="1"/>
              <a:t>colorful</a:t>
            </a:r>
            <a:r>
              <a:rPr lang="pt-BR" dirty="0"/>
              <a:t>-colibri</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213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d5176c266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ed5176c266_0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90e4e18cf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e90e4e18cf_0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0e4e18c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90e4e18c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d4d4486d7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ed4d4486d7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90e4e18cf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55" name="Google Shape;255;ge90e4e18cf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90e4e18cf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e90e4e18cf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90e4e18cf_0_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90e4e18cf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e90e4e18cf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d4d4486d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d4d4486d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ed4d4486d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Chapter 5. InfiniteReality Graphics Module (jurassic.nl)</a:t>
            </a:r>
          </a:p>
          <a:p>
            <a:r>
              <a:rPr lang="en-US" dirty="0">
                <a:hlinkClick r:id="rId4"/>
              </a:rPr>
              <a:t>sgistuff.net : Hardware : Graphics : Infinite Reality (irixnet.org)</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13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d4d4486d7_0_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d4d4486d7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ed4d4486d7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4d4486d7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4d4486d7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ed4d4486d7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37" name="Google Shape;33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9" name="Google Shape;359;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521087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Image Creator (microsoft.com)</a:t>
            </a:r>
            <a:endParaRPr dirty="0"/>
          </a:p>
        </p:txBody>
      </p:sp>
      <p:sp>
        <p:nvSpPr>
          <p:cNvPr id="384" name="Google Shape;38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90e4e18cf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90e4e18cf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https://www.pikpng.com/downpngs/hoJmhix_cameras-icon-camera-3d-png-clipart/</a:t>
            </a:r>
            <a:endParaRPr/>
          </a:p>
          <a:p>
            <a:pPr marL="0" lvl="0" indent="0" algn="l" rtl="0">
              <a:spcBef>
                <a:spcPts val="0"/>
              </a:spcBef>
              <a:spcAft>
                <a:spcPts val="0"/>
              </a:spcAft>
              <a:buNone/>
            </a:pPr>
            <a:endParaRPr/>
          </a:p>
        </p:txBody>
      </p:sp>
      <p:sp>
        <p:nvSpPr>
          <p:cNvPr id="434" name="Google Shape;434;ge90e4e18cf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40</a:t>
            </a:fld>
            <a:endParaRPr/>
          </a:p>
        </p:txBody>
      </p:sp>
    </p:spTree>
    <p:extLst>
      <p:ext uri="{BB962C8B-B14F-4D97-AF65-F5344CB8AC3E}">
        <p14:creationId xmlns:p14="http://schemas.microsoft.com/office/powerpoint/2010/main" val="28212174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90e4e18cf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e90e4e18cf_0_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08100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a:extLst>
            <a:ext uri="{FF2B5EF4-FFF2-40B4-BE49-F238E27FC236}">
              <a16:creationId xmlns:a16="http://schemas.microsoft.com/office/drawing/2014/main" id="{945C66BD-10EF-2449-88AD-A302C5A5E99C}"/>
            </a:ext>
          </a:extLst>
        </p:cNvPr>
        <p:cNvGrpSpPr/>
        <p:nvPr/>
      </p:nvGrpSpPr>
      <p:grpSpPr>
        <a:xfrm>
          <a:off x="0" y="0"/>
          <a:ext cx="0" cy="0"/>
          <a:chOff x="0" y="0"/>
          <a:chExt cx="0" cy="0"/>
        </a:xfrm>
      </p:grpSpPr>
      <p:sp>
        <p:nvSpPr>
          <p:cNvPr id="57" name="Google Shape;57;ge90e4e18cf_0_28:notes">
            <a:extLst>
              <a:ext uri="{FF2B5EF4-FFF2-40B4-BE49-F238E27FC236}">
                <a16:creationId xmlns:a16="http://schemas.microsoft.com/office/drawing/2014/main" id="{510EB9A3-02FB-805B-E407-7BE2297C575D}"/>
              </a:ext>
            </a:extLst>
          </p:cNvPr>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e90e4e18cf_0_28:notes">
            <a:extLst>
              <a:ext uri="{FF2B5EF4-FFF2-40B4-BE49-F238E27FC236}">
                <a16:creationId xmlns:a16="http://schemas.microsoft.com/office/drawing/2014/main" id="{8A76EF1A-4830-4606-9BC3-A695F5711A3B}"/>
              </a:ext>
            </a:extLst>
          </p:cNvPr>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79524580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ba68d824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ba68d82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eeba68d82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46</a:t>
            </a:fld>
            <a:endParaRPr/>
          </a:p>
        </p:txBody>
      </p:sp>
    </p:spTree>
    <p:extLst>
      <p:ext uri="{BB962C8B-B14F-4D97-AF65-F5344CB8AC3E}">
        <p14:creationId xmlns:p14="http://schemas.microsoft.com/office/powerpoint/2010/main" val="3525943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eba68d82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eba68d82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eeba68d82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49</a:t>
            </a:fld>
            <a:endParaRPr/>
          </a:p>
        </p:txBody>
      </p:sp>
    </p:spTree>
    <p:extLst>
      <p:ext uri="{BB962C8B-B14F-4D97-AF65-F5344CB8AC3E}">
        <p14:creationId xmlns:p14="http://schemas.microsoft.com/office/powerpoint/2010/main" val="3423833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621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90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04a9fd6a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f04a9fd6a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f04a9fd6a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04a9fd6a7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04a9fd6a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f04a9fd6a7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70c122e35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70c122e3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e70c122e35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280467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97e8df838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e97e8df83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97e8df838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6e343e50e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e6e343e50e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ed5176c26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ged5176c2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49" name="Google Shape;49;ged5176c26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d5176c266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ed5176c266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d5176c266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ed5176c266_0_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KWsbcBvYqN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www.youtube.com/watch?v=KWsbcBvYqN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44.png"/><Relationship Id="rId10" Type="http://schemas.openxmlformats.org/officeDocument/2006/relationships/image" Target="../media/image43.png"/><Relationship Id="rId9"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1.png"/><Relationship Id="rId9"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41.png"/><Relationship Id="rId7" Type="http://schemas.openxmlformats.org/officeDocument/2006/relationships/image" Target="../media/image5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55.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31.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41.png"/><Relationship Id="rId7" Type="http://schemas.openxmlformats.org/officeDocument/2006/relationships/image" Target="../media/image63.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1.png"/><Relationship Id="rId10" Type="http://schemas.openxmlformats.org/officeDocument/2006/relationships/image" Target="../media/image66.png"/><Relationship Id="rId4" Type="http://schemas.openxmlformats.org/officeDocument/2006/relationships/image" Target="../media/image60.png"/><Relationship Id="rId9"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9.png"/><Relationship Id="rId7" Type="http://schemas.openxmlformats.org/officeDocument/2006/relationships/image" Target="../media/image54.pn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41.png"/><Relationship Id="rId10" Type="http://schemas.openxmlformats.org/officeDocument/2006/relationships/image" Target="../media/image57.png"/><Relationship Id="rId4" Type="http://schemas.openxmlformats.org/officeDocument/2006/relationships/image" Target="../media/image70.png"/><Relationship Id="rId9"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72.png"/><Relationship Id="rId7" Type="http://schemas.openxmlformats.org/officeDocument/2006/relationships/image" Target="../media/image76.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8.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4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85.png"/></Relationships>
</file>

<file path=ppt/slides/_rels/slide4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songho.ca/opengl/gl_camera.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7.gif"/></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mat.puc-rio.br/cursos/MAT1200/roteiros/aula21b.pdf" TargetMode="External"/><Relationship Id="rId5" Type="http://schemas.openxmlformats.org/officeDocument/2006/relationships/image" Target="../media/image91.png"/><Relationship Id="rId4"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830.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0.png"/></Relationships>
</file>

<file path=ppt/slides/_rels/slide5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1.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psoares.github.io/Renderizado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5: Sistema de Coordenadas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0" name="Google Shape;80;p1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sp>
        <p:nvSpPr>
          <p:cNvPr id="81" name="Google Shape;81;p10"/>
          <p:cNvSpPr/>
          <p:nvPr/>
        </p:nvSpPr>
        <p:spPr>
          <a:xfrm>
            <a:off x="357900" y="867275"/>
            <a:ext cx="84282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B = {i, j, k} possui 3 elementos, dizemos que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é um espaço de </a:t>
            </a:r>
            <a:r>
              <a:rPr lang="pt-BR" sz="2200" b="1">
                <a:solidFill>
                  <a:srgbClr val="0000FF"/>
                </a:solidFill>
                <a:latin typeface="Verdana"/>
                <a:ea typeface="Verdana"/>
                <a:cs typeface="Verdana"/>
                <a:sym typeface="Verdana"/>
              </a:rPr>
              <a:t>dimensão</a:t>
            </a:r>
            <a:r>
              <a:rPr lang="pt-BR" sz="2200">
                <a:solidFill>
                  <a:schemeClr val="dk1"/>
                </a:solidFill>
                <a:latin typeface="Verdana"/>
                <a:ea typeface="Verdana"/>
                <a:cs typeface="Verdana"/>
                <a:sym typeface="Verdana"/>
              </a:rPr>
              <a:t> 3.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 </a:t>
            </a:r>
            <a:endParaRPr/>
          </a:p>
        </p:txBody>
      </p:sp>
      <p:sp>
        <p:nvSpPr>
          <p:cNvPr id="82" name="Google Shape;82;p10"/>
          <p:cNvSpPr/>
          <p:nvPr/>
        </p:nvSpPr>
        <p:spPr>
          <a:xfrm>
            <a:off x="357900" y="1995475"/>
            <a:ext cx="84282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o vetor v = 2i + 5j - 3k. Dizemos que a tripla ordenada (2, 5, -3) representa as </a:t>
            </a:r>
            <a:r>
              <a:rPr lang="pt-BR" sz="2200" b="1">
                <a:solidFill>
                  <a:srgbClr val="800000"/>
                </a:solidFill>
                <a:latin typeface="Verdana"/>
                <a:ea typeface="Verdana"/>
                <a:cs typeface="Verdana"/>
                <a:sym typeface="Verdana"/>
              </a:rPr>
              <a:t>coordenadas</a:t>
            </a:r>
            <a:r>
              <a:rPr lang="pt-BR" sz="2200">
                <a:solidFill>
                  <a:schemeClr val="dk1"/>
                </a:solidFill>
                <a:latin typeface="Verdana"/>
                <a:ea typeface="Verdana"/>
                <a:cs typeface="Verdana"/>
                <a:sym typeface="Verdana"/>
              </a:rPr>
              <a:t> de v na base B, e podemos escrever:</a:t>
            </a:r>
            <a:endParaRPr sz="2200">
              <a:solidFill>
                <a:schemeClr val="dk1"/>
              </a:solidFill>
              <a:latin typeface="Verdana"/>
              <a:ea typeface="Verdana"/>
              <a:cs typeface="Verdana"/>
              <a:sym typeface="Verdana"/>
            </a:endParaRPr>
          </a:p>
          <a:p>
            <a:pPr marL="0" marR="0" lvl="0" indent="0" algn="ctr" rtl="0">
              <a:spcBef>
                <a:spcPts val="1000"/>
              </a:spcBef>
              <a:spcAft>
                <a:spcPts val="0"/>
              </a:spcAft>
              <a:buNone/>
            </a:pPr>
            <a:r>
              <a:rPr lang="pt-BR" sz="2200" b="1">
                <a:solidFill>
                  <a:schemeClr val="dk1"/>
                </a:solidFill>
                <a:latin typeface="Verdana"/>
                <a:ea typeface="Verdana"/>
                <a:cs typeface="Verdana"/>
                <a:sym typeface="Verdana"/>
              </a:rPr>
              <a:t>v = (2, 5, -3)</a:t>
            </a:r>
            <a:r>
              <a:rPr lang="pt-BR" sz="2200" b="1" baseline="-25000">
                <a:solidFill>
                  <a:schemeClr val="dk1"/>
                </a:solidFill>
                <a:latin typeface="Verdana"/>
                <a:ea typeface="Verdana"/>
                <a:cs typeface="Verdana"/>
                <a:sym typeface="Verdana"/>
              </a:rPr>
              <a:t>B</a:t>
            </a:r>
            <a:r>
              <a:rPr lang="pt-BR" sz="2200" b="0" i="0" u="none" strike="noStrike" cap="none">
                <a:solidFill>
                  <a:schemeClr val="dk1"/>
                </a:solidFill>
                <a:latin typeface="Verdana"/>
                <a:ea typeface="Verdana"/>
                <a:cs typeface="Verdana"/>
                <a:sym typeface="Verdana"/>
              </a:rPr>
              <a:t> </a:t>
            </a:r>
            <a:endParaRPr/>
          </a:p>
        </p:txBody>
      </p:sp>
      <p:sp>
        <p:nvSpPr>
          <p:cNvPr id="83" name="Google Shape;83;p10"/>
          <p:cNvSpPr/>
          <p:nvPr/>
        </p:nvSpPr>
        <p:spPr>
          <a:xfrm>
            <a:off x="357900" y="3815175"/>
            <a:ext cx="8428200" cy="122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 as coordenadas de v são únicas, isto é, existe uma única maneira de escrever v como combinação linear dos vetores i, j, k.</a:t>
            </a:r>
            <a:r>
              <a:rPr lang="pt-BR" sz="2200" b="0" i="0" u="none" strike="noStrike" cap="none">
                <a:solidFill>
                  <a:schemeClr val="dk1"/>
                </a:solidFill>
                <a:latin typeface="Verdana"/>
                <a:ea typeface="Verdana"/>
                <a:cs typeface="Verdana"/>
                <a:sym typeface="Verdana"/>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9" name="Google Shape;89;p1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sp>
        <p:nvSpPr>
          <p:cNvPr id="90" name="Google Shape;90;p11"/>
          <p:cNvSpPr/>
          <p:nvPr/>
        </p:nvSpPr>
        <p:spPr>
          <a:xfrm>
            <a:off x="357900" y="867275"/>
            <a:ext cx="8428200" cy="186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Existem outras bases para o espaço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diferentes da base B = {i, j, k}?</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Em outras palavras, é possível escrever </a:t>
            </a:r>
            <a:r>
              <a:rPr lang="pt-BR" sz="2200" b="1">
                <a:solidFill>
                  <a:schemeClr val="dk1"/>
                </a:solidFill>
                <a:latin typeface="Verdana"/>
                <a:ea typeface="Verdana"/>
                <a:cs typeface="Verdana"/>
                <a:sym typeface="Verdana"/>
              </a:rPr>
              <a:t>todo</a:t>
            </a:r>
            <a:r>
              <a:rPr lang="pt-BR" sz="2200">
                <a:solidFill>
                  <a:schemeClr val="dk1"/>
                </a:solidFill>
                <a:latin typeface="Verdana"/>
                <a:ea typeface="Verdana"/>
                <a:cs typeface="Verdana"/>
                <a:sym typeface="Verdana"/>
              </a:rPr>
              <a:t> vetor de V</a:t>
            </a:r>
            <a:r>
              <a:rPr lang="pt-BR" sz="2200" baseline="-25000">
                <a:solidFill>
                  <a:schemeClr val="dk1"/>
                </a:solidFill>
                <a:latin typeface="Verdana"/>
                <a:ea typeface="Verdana"/>
                <a:cs typeface="Verdana"/>
                <a:sym typeface="Verdana"/>
              </a:rPr>
              <a:t>3</a:t>
            </a:r>
            <a:endParaRPr sz="2200" baseline="-250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como combinação linear de outro conjunto de vetores?</a:t>
            </a:r>
            <a:r>
              <a:rPr lang="pt-BR" sz="2200" b="0" i="0" u="none" strike="noStrike" cap="none">
                <a:solidFill>
                  <a:schemeClr val="dk1"/>
                </a:solidFill>
                <a:latin typeface="Verdana"/>
                <a:ea typeface="Verdana"/>
                <a:cs typeface="Verdana"/>
                <a:sym typeface="Verdana"/>
              </a:rPr>
              <a:t> </a:t>
            </a:r>
            <a:endParaRPr/>
          </a:p>
        </p:txBody>
      </p:sp>
      <p:sp>
        <p:nvSpPr>
          <p:cNvPr id="91" name="Google Shape;91;p11"/>
          <p:cNvSpPr/>
          <p:nvPr/>
        </p:nvSpPr>
        <p:spPr>
          <a:xfrm>
            <a:off x="357900" y="406352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Na verdade, qualquer conjunto LI de 3 vetores de V</a:t>
            </a:r>
            <a:r>
              <a:rPr lang="pt-BR" sz="2200" baseline="-25000">
                <a:solidFill>
                  <a:schemeClr val="dk1"/>
                </a:solidFill>
                <a:latin typeface="Verdana"/>
                <a:ea typeface="Verdana"/>
                <a:cs typeface="Verdana"/>
                <a:sym typeface="Verdana"/>
              </a:rPr>
              <a:t>3</a:t>
            </a:r>
            <a:r>
              <a:rPr lang="pt-BR" sz="2200" b="0" i="0" u="none" strike="noStrike" cap="none">
                <a:solidFill>
                  <a:schemeClr val="dk1"/>
                </a:solidFill>
                <a:latin typeface="Verdana"/>
                <a:ea typeface="Verdana"/>
                <a:cs typeface="Verdana"/>
                <a:sym typeface="Verdana"/>
              </a:rPr>
              <a:t> ser</a:t>
            </a:r>
            <a:r>
              <a:rPr lang="pt-BR" sz="2200">
                <a:solidFill>
                  <a:schemeClr val="dk1"/>
                </a:solidFill>
                <a:latin typeface="Verdana"/>
                <a:ea typeface="Verdana"/>
                <a:cs typeface="Verdana"/>
                <a:sym typeface="Verdana"/>
              </a:rPr>
              <a:t>á uma base desse espaço.</a:t>
            </a:r>
            <a:endParaRPr/>
          </a:p>
        </p:txBody>
      </p:sp>
      <p:sp>
        <p:nvSpPr>
          <p:cNvPr id="92" name="Google Shape;92;p11"/>
          <p:cNvSpPr/>
          <p:nvPr/>
        </p:nvSpPr>
        <p:spPr>
          <a:xfrm>
            <a:off x="474900" y="297022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SIM!</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1000"/>
                                        <p:tgtEl>
                                          <p:spTgt spid="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98" name="Google Shape;98;p1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sp>
        <p:nvSpPr>
          <p:cNvPr id="99" name="Google Shape;99;p12"/>
          <p:cNvSpPr/>
          <p:nvPr/>
        </p:nvSpPr>
        <p:spPr>
          <a:xfrm>
            <a:off x="357900" y="867275"/>
            <a:ext cx="8428200" cy="167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Exemplos:</a:t>
            </a: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1">
                <a:solidFill>
                  <a:srgbClr val="38761D"/>
                </a:solidFill>
                <a:latin typeface="Verdana"/>
                <a:ea typeface="Verdana"/>
                <a:cs typeface="Verdana"/>
                <a:sym typeface="Verdana"/>
              </a:rPr>
              <a:t>1)</a:t>
            </a:r>
            <a:r>
              <a:rPr lang="pt-BR" sz="2200">
                <a:solidFill>
                  <a:schemeClr val="dk1"/>
                </a:solidFill>
                <a:latin typeface="Verdana"/>
                <a:ea typeface="Verdana"/>
                <a:cs typeface="Verdana"/>
                <a:sym typeface="Verdana"/>
              </a:rPr>
              <a:t> O conjunto C = {i, j, u}, em que u = 2i + 3j,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
        <p:nvSpPr>
          <p:cNvPr id="100" name="Google Shape;100;p12"/>
          <p:cNvSpPr/>
          <p:nvPr/>
        </p:nvSpPr>
        <p:spPr>
          <a:xfrm>
            <a:off x="357900" y="3591900"/>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Apesar de ter 3 elementos, C não é LI, pois u pode ser escrito como combinação linear de i e j.</a:t>
            </a:r>
            <a:endParaRPr/>
          </a:p>
        </p:txBody>
      </p:sp>
      <p:sp>
        <p:nvSpPr>
          <p:cNvPr id="101" name="Google Shape;101;p12"/>
          <p:cNvSpPr/>
          <p:nvPr/>
        </p:nvSpPr>
        <p:spPr>
          <a:xfrm>
            <a:off x="474900" y="253857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NÃO!</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p:tgtEl>
                                          <p:spTgt spid="10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07" name="Google Shape;107;p1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sp>
        <p:nvSpPr>
          <p:cNvPr id="108" name="Google Shape;108;p13"/>
          <p:cNvSpPr/>
          <p:nvPr/>
        </p:nvSpPr>
        <p:spPr>
          <a:xfrm>
            <a:off x="357900" y="86727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rgbClr val="38761D"/>
                </a:solidFill>
                <a:latin typeface="Verdana"/>
                <a:ea typeface="Verdana"/>
                <a:cs typeface="Verdana"/>
                <a:sym typeface="Verdana"/>
              </a:rPr>
              <a:t>2)</a:t>
            </a:r>
            <a:r>
              <a:rPr lang="pt-BR" sz="2200">
                <a:solidFill>
                  <a:schemeClr val="dk1"/>
                </a:solidFill>
                <a:latin typeface="Verdana"/>
                <a:ea typeface="Verdana"/>
                <a:cs typeface="Verdana"/>
                <a:sym typeface="Verdana"/>
              </a:rPr>
              <a:t> Mostre que o conjunto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sendo:</a:t>
            </a:r>
            <a:endParaRPr/>
          </a:p>
        </p:txBody>
      </p:sp>
      <p:sp>
        <p:nvSpPr>
          <p:cNvPr id="109" name="Google Shape;109;p13"/>
          <p:cNvSpPr/>
          <p:nvPr/>
        </p:nvSpPr>
        <p:spPr>
          <a:xfrm>
            <a:off x="357900" y="2981575"/>
            <a:ext cx="8428200" cy="117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Devemos mostrar que D é um conjunto LI. Isso equivale a dizer que a equação vetorial a seguir possui </a:t>
            </a:r>
            <a:r>
              <a:rPr lang="pt-BR" sz="2200" b="1">
                <a:solidFill>
                  <a:schemeClr val="dk1"/>
                </a:solidFill>
                <a:latin typeface="Verdana"/>
                <a:ea typeface="Verdana"/>
                <a:cs typeface="Verdana"/>
                <a:sym typeface="Verdana"/>
              </a:rPr>
              <a:t>uma única</a:t>
            </a:r>
            <a:r>
              <a:rPr lang="pt-BR" sz="2200">
                <a:solidFill>
                  <a:schemeClr val="dk1"/>
                </a:solidFill>
                <a:latin typeface="Verdana"/>
                <a:ea typeface="Verdana"/>
                <a:cs typeface="Verdana"/>
                <a:sym typeface="Verdana"/>
              </a:rPr>
              <a:t> solução:</a:t>
            </a:r>
            <a:endParaRPr/>
          </a:p>
        </p:txBody>
      </p:sp>
      <p:pic>
        <p:nvPicPr>
          <p:cNvPr id="110" name="Google Shape;110;p13"/>
          <p:cNvPicPr preferRelativeResize="0"/>
          <p:nvPr/>
        </p:nvPicPr>
        <p:blipFill>
          <a:blip r:embed="rId3">
            <a:alphaModFix/>
          </a:blip>
          <a:stretch>
            <a:fillRect/>
          </a:stretch>
        </p:blipFill>
        <p:spPr>
          <a:xfrm>
            <a:off x="3401750" y="1398253"/>
            <a:ext cx="1446475" cy="1250597"/>
          </a:xfrm>
          <a:prstGeom prst="rect">
            <a:avLst/>
          </a:prstGeom>
          <a:noFill/>
          <a:ln>
            <a:noFill/>
          </a:ln>
        </p:spPr>
      </p:pic>
      <p:pic>
        <p:nvPicPr>
          <p:cNvPr id="111" name="Google Shape;111;p13"/>
          <p:cNvPicPr preferRelativeResize="0"/>
          <p:nvPr/>
        </p:nvPicPr>
        <p:blipFill>
          <a:blip r:embed="rId4">
            <a:alphaModFix/>
          </a:blip>
          <a:stretch>
            <a:fillRect/>
          </a:stretch>
        </p:blipFill>
        <p:spPr>
          <a:xfrm>
            <a:off x="2981325" y="4160275"/>
            <a:ext cx="31813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1000"/>
                                        <p:tgtEl>
                                          <p:spTgt spid="111"/>
                                        </p:tgtEl>
                                        <p:attrNameLst>
                                          <p:attrName>ppt_w</p:attrName>
                                        </p:attrNameLst>
                                      </p:cBhvr>
                                      <p:tavLst>
                                        <p:tav tm="0">
                                          <p:val>
                                            <p:strVal val="0"/>
                                          </p:val>
                                        </p:tav>
                                        <p:tav tm="100000">
                                          <p:val>
                                            <p:strVal val="#ppt_w"/>
                                          </p:val>
                                        </p:tav>
                                      </p:tavLst>
                                    </p:anim>
                                    <p:anim calcmode="lin" valueType="num">
                                      <p:cBhvr additive="base">
                                        <p:cTn id="13" dur="1000"/>
                                        <p:tgtEl>
                                          <p:spTgt spid="1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17" name="Google Shape;117;p1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
        <p:nvSpPr>
          <p:cNvPr id="118" name="Google Shape;118;p14"/>
          <p:cNvSpPr/>
          <p:nvPr/>
        </p:nvSpPr>
        <p:spPr>
          <a:xfrm>
            <a:off x="357900" y="17273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x(1,1,0) + y(0,1,1) + z(1,0,1) = (0,0,0)</a:t>
            </a:r>
            <a:endParaRPr/>
          </a:p>
        </p:txBody>
      </p:sp>
      <p:pic>
        <p:nvPicPr>
          <p:cNvPr id="119" name="Google Shape;119;p14"/>
          <p:cNvPicPr preferRelativeResize="0"/>
          <p:nvPr/>
        </p:nvPicPr>
        <p:blipFill>
          <a:blip r:embed="rId3">
            <a:alphaModFix/>
          </a:blip>
          <a:stretch>
            <a:fillRect/>
          </a:stretch>
        </p:blipFill>
        <p:spPr>
          <a:xfrm>
            <a:off x="2707600" y="826088"/>
            <a:ext cx="3181350" cy="704850"/>
          </a:xfrm>
          <a:prstGeom prst="rect">
            <a:avLst/>
          </a:prstGeom>
          <a:noFill/>
          <a:ln>
            <a:noFill/>
          </a:ln>
        </p:spPr>
      </p:pic>
      <p:sp>
        <p:nvSpPr>
          <p:cNvPr id="120" name="Google Shape;120;p14"/>
          <p:cNvSpPr/>
          <p:nvPr/>
        </p:nvSpPr>
        <p:spPr>
          <a:xfrm>
            <a:off x="357900" y="25995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(x,x,0) + (0,y,y) + (z,0,z) = (0,0,0)</a:t>
            </a:r>
            <a:endParaRPr/>
          </a:p>
        </p:txBody>
      </p:sp>
      <p:sp>
        <p:nvSpPr>
          <p:cNvPr id="121" name="Google Shape;121;p14"/>
          <p:cNvSpPr/>
          <p:nvPr/>
        </p:nvSpPr>
        <p:spPr>
          <a:xfrm>
            <a:off x="357900" y="34717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 + z, x + y, y + z) = (0,0,0)</a:t>
            </a:r>
            <a:endParaRPr/>
          </a:p>
        </p:txBody>
      </p:sp>
      <p:pic>
        <p:nvPicPr>
          <p:cNvPr id="122" name="Google Shape;122;p14"/>
          <p:cNvPicPr preferRelativeResize="0"/>
          <p:nvPr/>
        </p:nvPicPr>
        <p:blipFill>
          <a:blip r:embed="rId4">
            <a:alphaModFix/>
          </a:blip>
          <a:stretch>
            <a:fillRect/>
          </a:stretch>
        </p:blipFill>
        <p:spPr>
          <a:xfrm>
            <a:off x="3224850" y="4184050"/>
            <a:ext cx="2556899" cy="142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1000"/>
                                        <p:tgtEl>
                                          <p:spTgt spid="122"/>
                                        </p:tgtEl>
                                        <p:attrNameLst>
                                          <p:attrName>ppt_w</p:attrName>
                                        </p:attrNameLst>
                                      </p:cBhvr>
                                      <p:tavLst>
                                        <p:tav tm="0">
                                          <p:val>
                                            <p:strVal val="0"/>
                                          </p:val>
                                        </p:tav>
                                        <p:tav tm="100000">
                                          <p:val>
                                            <p:strVal val="#ppt_w"/>
                                          </p:val>
                                        </p:tav>
                                      </p:tavLst>
                                    </p:anim>
                                    <p:anim calcmode="lin" valueType="num">
                                      <p:cBhvr additive="base">
                                        <p:cTn id="23" dur="1000"/>
                                        <p:tgtEl>
                                          <p:spTgt spid="1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28" name="Google Shape;128;p1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129" name="Google Shape;129;p15"/>
          <p:cNvSpPr/>
          <p:nvPr/>
        </p:nvSpPr>
        <p:spPr>
          <a:xfrm>
            <a:off x="260800" y="2117225"/>
            <a:ext cx="8428200" cy="100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Se o determinante associado ao sistema acima for diferente de zero, o sistema tem uma única solução.</a:t>
            </a:r>
            <a:endParaRPr/>
          </a:p>
        </p:txBody>
      </p:sp>
      <p:pic>
        <p:nvPicPr>
          <p:cNvPr id="130" name="Google Shape;130;p15"/>
          <p:cNvPicPr preferRelativeResize="0"/>
          <p:nvPr/>
        </p:nvPicPr>
        <p:blipFill>
          <a:blip r:embed="rId3">
            <a:alphaModFix/>
          </a:blip>
          <a:stretch>
            <a:fillRect/>
          </a:stretch>
        </p:blipFill>
        <p:spPr>
          <a:xfrm>
            <a:off x="3019825" y="629725"/>
            <a:ext cx="2556899" cy="1422500"/>
          </a:xfrm>
          <a:prstGeom prst="rect">
            <a:avLst/>
          </a:prstGeom>
          <a:noFill/>
          <a:ln>
            <a:noFill/>
          </a:ln>
        </p:spPr>
      </p:pic>
      <p:pic>
        <p:nvPicPr>
          <p:cNvPr id="131" name="Google Shape;131;p15"/>
          <p:cNvPicPr preferRelativeResize="0"/>
          <p:nvPr/>
        </p:nvPicPr>
        <p:blipFill>
          <a:blip r:embed="rId4">
            <a:alphaModFix/>
          </a:blip>
          <a:stretch>
            <a:fillRect/>
          </a:stretch>
        </p:blipFill>
        <p:spPr>
          <a:xfrm>
            <a:off x="2716775" y="3126113"/>
            <a:ext cx="3710447" cy="1216288"/>
          </a:xfrm>
          <a:prstGeom prst="rect">
            <a:avLst/>
          </a:prstGeom>
          <a:noFill/>
          <a:ln>
            <a:noFill/>
          </a:ln>
        </p:spPr>
      </p:pic>
      <p:sp>
        <p:nvSpPr>
          <p:cNvPr id="132" name="Google Shape;132;p15"/>
          <p:cNvSpPr/>
          <p:nvPr/>
        </p:nvSpPr>
        <p:spPr>
          <a:xfrm>
            <a:off x="357900" y="4550013"/>
            <a:ext cx="8428200" cy="65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38" name="Google Shape;138;p1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
        <p:nvSpPr>
          <p:cNvPr id="139" name="Google Shape;139;p16"/>
          <p:cNvSpPr/>
          <p:nvPr/>
        </p:nvSpPr>
        <p:spPr>
          <a:xfrm>
            <a:off x="357900" y="86727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um vetor qualquer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representado por: </a:t>
            </a:r>
            <a:endParaRPr/>
          </a:p>
        </p:txBody>
      </p:sp>
      <p:pic>
        <p:nvPicPr>
          <p:cNvPr id="140" name="Google Shape;140;p16"/>
          <p:cNvPicPr preferRelativeResize="0"/>
          <p:nvPr/>
        </p:nvPicPr>
        <p:blipFill>
          <a:blip r:embed="rId3">
            <a:alphaModFix/>
          </a:blip>
          <a:stretch>
            <a:fillRect/>
          </a:stretch>
        </p:blipFill>
        <p:spPr>
          <a:xfrm>
            <a:off x="2367575" y="1569175"/>
            <a:ext cx="4408859" cy="714950"/>
          </a:xfrm>
          <a:prstGeom prst="rect">
            <a:avLst/>
          </a:prstGeom>
          <a:noFill/>
          <a:ln>
            <a:noFill/>
          </a:ln>
        </p:spPr>
      </p:pic>
      <p:sp>
        <p:nvSpPr>
          <p:cNvPr id="141" name="Google Shape;141;p16"/>
          <p:cNvSpPr/>
          <p:nvPr/>
        </p:nvSpPr>
        <p:spPr>
          <a:xfrm>
            <a:off x="474900" y="239682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descobrir as coordenadas de a na base D? </a:t>
            </a:r>
            <a:endParaRPr/>
          </a:p>
        </p:txBody>
      </p:sp>
      <p:pic>
        <p:nvPicPr>
          <p:cNvPr id="142" name="Google Shape;142;p16"/>
          <p:cNvPicPr preferRelativeResize="0"/>
          <p:nvPr/>
        </p:nvPicPr>
        <p:blipFill>
          <a:blip r:embed="rId4">
            <a:alphaModFix/>
          </a:blip>
          <a:stretch>
            <a:fillRect/>
          </a:stretch>
        </p:blipFill>
        <p:spPr>
          <a:xfrm>
            <a:off x="986575" y="3098725"/>
            <a:ext cx="7404840" cy="714950"/>
          </a:xfrm>
          <a:prstGeom prst="rect">
            <a:avLst/>
          </a:prstGeom>
          <a:noFill/>
          <a:ln>
            <a:noFill/>
          </a:ln>
        </p:spPr>
      </p:pic>
      <p:pic>
        <p:nvPicPr>
          <p:cNvPr id="143" name="Google Shape;143;p16"/>
          <p:cNvPicPr preferRelativeResize="0"/>
          <p:nvPr/>
        </p:nvPicPr>
        <p:blipFill>
          <a:blip r:embed="rId5">
            <a:alphaModFix/>
          </a:blip>
          <a:stretch>
            <a:fillRect/>
          </a:stretch>
        </p:blipFill>
        <p:spPr>
          <a:xfrm>
            <a:off x="2484575" y="4092125"/>
            <a:ext cx="4408850" cy="70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1000"/>
                                        <p:tgtEl>
                                          <p:spTgt spid="1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49" name="Google Shape;149;p1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
        <p:nvSpPr>
          <p:cNvPr id="150" name="Google Shape;150;p17"/>
          <p:cNvSpPr/>
          <p:nvPr/>
        </p:nvSpPr>
        <p:spPr>
          <a:xfrm>
            <a:off x="474900" y="1960075"/>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Resolvendo (isole z na primeira equação, y na segunda e substitua na terceira): </a:t>
            </a:r>
            <a:endParaRPr/>
          </a:p>
        </p:txBody>
      </p:sp>
      <p:pic>
        <p:nvPicPr>
          <p:cNvPr id="151" name="Google Shape;151;p17"/>
          <p:cNvPicPr preferRelativeResize="0"/>
          <p:nvPr/>
        </p:nvPicPr>
        <p:blipFill>
          <a:blip r:embed="rId3">
            <a:alphaModFix/>
          </a:blip>
          <a:stretch>
            <a:fillRect/>
          </a:stretch>
        </p:blipFill>
        <p:spPr>
          <a:xfrm>
            <a:off x="547650" y="865100"/>
            <a:ext cx="4408850" cy="704075"/>
          </a:xfrm>
          <a:prstGeom prst="rect">
            <a:avLst/>
          </a:prstGeom>
          <a:noFill/>
          <a:ln>
            <a:noFill/>
          </a:ln>
        </p:spPr>
      </p:pic>
      <p:pic>
        <p:nvPicPr>
          <p:cNvPr id="152" name="Google Shape;152;p17"/>
          <p:cNvPicPr preferRelativeResize="0"/>
          <p:nvPr/>
        </p:nvPicPr>
        <p:blipFill>
          <a:blip r:embed="rId4">
            <a:alphaModFix/>
          </a:blip>
          <a:stretch>
            <a:fillRect/>
          </a:stretch>
        </p:blipFill>
        <p:spPr>
          <a:xfrm>
            <a:off x="5672275" y="474175"/>
            <a:ext cx="2914650" cy="1485900"/>
          </a:xfrm>
          <a:prstGeom prst="rect">
            <a:avLst/>
          </a:prstGeom>
          <a:noFill/>
          <a:ln>
            <a:noFill/>
          </a:ln>
        </p:spPr>
      </p:pic>
      <p:cxnSp>
        <p:nvCxnSpPr>
          <p:cNvPr id="153" name="Google Shape;153;p17"/>
          <p:cNvCxnSpPr/>
          <p:nvPr/>
        </p:nvCxnSpPr>
        <p:spPr>
          <a:xfrm>
            <a:off x="5032700" y="1217138"/>
            <a:ext cx="715800" cy="0"/>
          </a:xfrm>
          <a:prstGeom prst="straightConnector1">
            <a:avLst/>
          </a:prstGeom>
          <a:noFill/>
          <a:ln w="9525" cap="flat" cmpd="sng">
            <a:solidFill>
              <a:schemeClr val="dk1"/>
            </a:solidFill>
            <a:prstDash val="solid"/>
            <a:round/>
            <a:headEnd type="none" w="med" len="med"/>
            <a:tailEnd type="triangle" w="med" len="med"/>
          </a:ln>
        </p:spPr>
      </p:cxnSp>
      <p:pic>
        <p:nvPicPr>
          <p:cNvPr id="154" name="Google Shape;154;p17"/>
          <p:cNvPicPr preferRelativeResize="0"/>
          <p:nvPr/>
        </p:nvPicPr>
        <p:blipFill>
          <a:blip r:embed="rId5">
            <a:alphaModFix/>
          </a:blip>
          <a:stretch>
            <a:fillRect/>
          </a:stretch>
        </p:blipFill>
        <p:spPr>
          <a:xfrm>
            <a:off x="152400" y="2973775"/>
            <a:ext cx="8839201" cy="1130380"/>
          </a:xfrm>
          <a:prstGeom prst="rect">
            <a:avLst/>
          </a:prstGeom>
          <a:noFill/>
          <a:ln>
            <a:noFill/>
          </a:ln>
        </p:spPr>
      </p:pic>
      <p:sp>
        <p:nvSpPr>
          <p:cNvPr id="155" name="Google Shape;155;p17"/>
          <p:cNvSpPr/>
          <p:nvPr/>
        </p:nvSpPr>
        <p:spPr>
          <a:xfrm>
            <a:off x="563400" y="4256550"/>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Essa relação entre as coordenadas das duas bases pode ser descrita por meio de uma multiplicação de matrizes!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 calcmode="lin" valueType="num">
                                      <p:cBhvr additive="base">
                                        <p:cTn id="12" dur="1000"/>
                                        <p:tgtEl>
                                          <p:spTgt spid="154"/>
                                        </p:tgtEl>
                                        <p:attrNameLst>
                                          <p:attrName>ppt_w</p:attrName>
                                        </p:attrNameLst>
                                      </p:cBhvr>
                                      <p:tavLst>
                                        <p:tav tm="0">
                                          <p:val>
                                            <p:strVal val="0"/>
                                          </p:val>
                                        </p:tav>
                                        <p:tav tm="100000">
                                          <p:val>
                                            <p:strVal val="#ppt_w"/>
                                          </p:val>
                                        </p:tav>
                                      </p:tavLst>
                                    </p:anim>
                                    <p:anim calcmode="lin" valueType="num">
                                      <p:cBhvr additive="base">
                                        <p:cTn id="13" dur="1000"/>
                                        <p:tgtEl>
                                          <p:spTgt spid="15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61" name="Google Shape;161;p1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62" name="Google Shape;162;p18"/>
          <p:cNvPicPr preferRelativeResize="0"/>
          <p:nvPr/>
        </p:nvPicPr>
        <p:blipFill>
          <a:blip r:embed="rId3">
            <a:alphaModFix/>
          </a:blip>
          <a:stretch>
            <a:fillRect/>
          </a:stretch>
        </p:blipFill>
        <p:spPr>
          <a:xfrm>
            <a:off x="152400" y="781600"/>
            <a:ext cx="8839201" cy="1130380"/>
          </a:xfrm>
          <a:prstGeom prst="rect">
            <a:avLst/>
          </a:prstGeom>
          <a:noFill/>
          <a:ln>
            <a:noFill/>
          </a:ln>
        </p:spPr>
      </p:pic>
      <p:sp>
        <p:nvSpPr>
          <p:cNvPr id="163" name="Google Shape;163;p18"/>
          <p:cNvSpPr/>
          <p:nvPr/>
        </p:nvSpPr>
        <p:spPr>
          <a:xfrm>
            <a:off x="357900" y="34982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Portanto, a mudança de base é uma </a:t>
            </a:r>
            <a:r>
              <a:rPr lang="pt-BR" sz="2200" b="1">
                <a:solidFill>
                  <a:srgbClr val="B45F06"/>
                </a:solidFill>
                <a:latin typeface="Verdana"/>
                <a:ea typeface="Verdana"/>
                <a:cs typeface="Verdana"/>
                <a:sym typeface="Verdana"/>
              </a:rPr>
              <a:t>transformação linear</a:t>
            </a:r>
            <a:r>
              <a:rPr lang="pt-BR" sz="2200">
                <a:solidFill>
                  <a:schemeClr val="dk1"/>
                </a:solidFill>
                <a:latin typeface="Verdana"/>
                <a:ea typeface="Verdana"/>
                <a:cs typeface="Verdana"/>
                <a:sym typeface="Verdana"/>
              </a:rPr>
              <a:t>! E a matriz M acima é chamada matriz de mudança de base (da base B para a base D).</a:t>
            </a:r>
            <a:endParaRPr/>
          </a:p>
        </p:txBody>
      </p:sp>
      <p:pic>
        <p:nvPicPr>
          <p:cNvPr id="164" name="Google Shape;164;p18"/>
          <p:cNvPicPr preferRelativeResize="0"/>
          <p:nvPr/>
        </p:nvPicPr>
        <p:blipFill>
          <a:blip r:embed="rId4">
            <a:alphaModFix/>
          </a:blip>
          <a:stretch>
            <a:fillRect/>
          </a:stretch>
        </p:blipFill>
        <p:spPr>
          <a:xfrm>
            <a:off x="2226113" y="2004076"/>
            <a:ext cx="5102775" cy="1249650"/>
          </a:xfrm>
          <a:prstGeom prst="rect">
            <a:avLst/>
          </a:prstGeom>
          <a:noFill/>
          <a:ln>
            <a:noFill/>
          </a:ln>
        </p:spPr>
      </p:pic>
      <p:sp>
        <p:nvSpPr>
          <p:cNvPr id="165" name="Google Shape;165;p18"/>
          <p:cNvSpPr/>
          <p:nvPr/>
        </p:nvSpPr>
        <p:spPr>
          <a:xfrm>
            <a:off x="357900" y="4808400"/>
            <a:ext cx="8428200" cy="7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Determinando a inversa M</a:t>
            </a:r>
            <a:r>
              <a:rPr lang="pt-BR" sz="2200" baseline="30000">
                <a:solidFill>
                  <a:schemeClr val="dk1"/>
                </a:solidFill>
                <a:latin typeface="Verdana"/>
                <a:ea typeface="Verdana"/>
                <a:cs typeface="Verdana"/>
                <a:sym typeface="Verdana"/>
              </a:rPr>
              <a:t>-1</a:t>
            </a:r>
            <a:r>
              <a:rPr lang="pt-BR" sz="2200">
                <a:solidFill>
                  <a:schemeClr val="dk1"/>
                </a:solidFill>
                <a:latin typeface="Verdana"/>
                <a:ea typeface="Verdana"/>
                <a:cs typeface="Verdana"/>
                <a:sym typeface="Verdana"/>
              </a:rPr>
              <a:t> da matriz M, obtemos a matriz de mudança da base D para a base 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p:tgtEl>
                                          <p:spTgt spid="164"/>
                                        </p:tgtEl>
                                        <p:attrNameLst>
                                          <p:attrName>ppt_w</p:attrName>
                                        </p:attrNameLst>
                                      </p:cBhvr>
                                      <p:tavLst>
                                        <p:tav tm="0">
                                          <p:val>
                                            <p:strVal val="0"/>
                                          </p:val>
                                        </p:tav>
                                        <p:tav tm="100000">
                                          <p:val>
                                            <p:strVal val="#ppt_w"/>
                                          </p:val>
                                        </p:tav>
                                      </p:tavLst>
                                    </p:anim>
                                    <p:anim calcmode="lin" valueType="num">
                                      <p:cBhvr additive="base">
                                        <p:cTn id="8" dur="1000"/>
                                        <p:tgtEl>
                                          <p:spTgt spid="16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0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71" name="Google Shape;171;p1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172" name="Google Shape;172;p19"/>
          <p:cNvSpPr/>
          <p:nvPr/>
        </p:nvSpPr>
        <p:spPr>
          <a:xfrm>
            <a:off x="357900" y="2322768"/>
            <a:ext cx="8428200" cy="51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a:t>
            </a:r>
            <a:endParaRPr/>
          </a:p>
        </p:txBody>
      </p:sp>
      <p:pic>
        <p:nvPicPr>
          <p:cNvPr id="173" name="Google Shape;173;p19"/>
          <p:cNvPicPr preferRelativeResize="0"/>
          <p:nvPr/>
        </p:nvPicPr>
        <p:blipFill>
          <a:blip r:embed="rId3">
            <a:alphaModFix/>
          </a:blip>
          <a:stretch>
            <a:fillRect/>
          </a:stretch>
        </p:blipFill>
        <p:spPr>
          <a:xfrm>
            <a:off x="2020613" y="727801"/>
            <a:ext cx="5102775" cy="1249650"/>
          </a:xfrm>
          <a:prstGeom prst="rect">
            <a:avLst/>
          </a:prstGeom>
          <a:noFill/>
          <a:ln>
            <a:noFill/>
          </a:ln>
        </p:spPr>
      </p:pic>
      <p:pic>
        <p:nvPicPr>
          <p:cNvPr id="174" name="Google Shape;174;p19"/>
          <p:cNvPicPr preferRelativeResize="0"/>
          <p:nvPr/>
        </p:nvPicPr>
        <p:blipFill>
          <a:blip r:embed="rId4">
            <a:alphaModFix/>
          </a:blip>
          <a:stretch>
            <a:fillRect/>
          </a:stretch>
        </p:blipFill>
        <p:spPr>
          <a:xfrm>
            <a:off x="2020625" y="2190175"/>
            <a:ext cx="4935060" cy="1244432"/>
          </a:xfrm>
          <a:prstGeom prst="rect">
            <a:avLst/>
          </a:prstGeom>
          <a:noFill/>
          <a:ln>
            <a:noFill/>
          </a:ln>
        </p:spPr>
      </p:pic>
      <p:sp>
        <p:nvSpPr>
          <p:cNvPr id="175" name="Google Shape;175;p19"/>
          <p:cNvSpPr/>
          <p:nvPr/>
        </p:nvSpPr>
        <p:spPr>
          <a:xfrm>
            <a:off x="3302125" y="554425"/>
            <a:ext cx="765600" cy="1606500"/>
          </a:xfrm>
          <a:prstGeom prst="ellipse">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9"/>
          <p:cNvPicPr preferRelativeResize="0"/>
          <p:nvPr/>
        </p:nvPicPr>
        <p:blipFill>
          <a:blip r:embed="rId5">
            <a:alphaModFix/>
          </a:blip>
          <a:stretch>
            <a:fillRect/>
          </a:stretch>
        </p:blipFill>
        <p:spPr>
          <a:xfrm>
            <a:off x="2020352" y="3358400"/>
            <a:ext cx="4935600" cy="1228496"/>
          </a:xfrm>
          <a:prstGeom prst="rect">
            <a:avLst/>
          </a:prstGeom>
          <a:noFill/>
          <a:ln>
            <a:noFill/>
          </a:ln>
        </p:spPr>
      </p:pic>
      <p:sp>
        <p:nvSpPr>
          <p:cNvPr id="177" name="Google Shape;177;p19"/>
          <p:cNvSpPr/>
          <p:nvPr/>
        </p:nvSpPr>
        <p:spPr>
          <a:xfrm>
            <a:off x="4265325" y="554425"/>
            <a:ext cx="765600" cy="1606500"/>
          </a:xfrm>
          <a:prstGeom prst="ellipse">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19"/>
          <p:cNvPicPr preferRelativeResize="0"/>
          <p:nvPr/>
        </p:nvPicPr>
        <p:blipFill>
          <a:blip r:embed="rId6">
            <a:alphaModFix/>
          </a:blip>
          <a:stretch>
            <a:fillRect/>
          </a:stretch>
        </p:blipFill>
        <p:spPr>
          <a:xfrm>
            <a:off x="1936775" y="4550486"/>
            <a:ext cx="5102751" cy="1182765"/>
          </a:xfrm>
          <a:prstGeom prst="rect">
            <a:avLst/>
          </a:prstGeom>
          <a:noFill/>
          <a:ln>
            <a:noFill/>
          </a:ln>
        </p:spPr>
      </p:pic>
      <p:sp>
        <p:nvSpPr>
          <p:cNvPr id="179" name="Google Shape;179;p19"/>
          <p:cNvSpPr/>
          <p:nvPr/>
        </p:nvSpPr>
        <p:spPr>
          <a:xfrm>
            <a:off x="5228525" y="554425"/>
            <a:ext cx="765600" cy="1606500"/>
          </a:xfrm>
          <a:prstGeom prst="ellipse">
            <a:avLst/>
          </a:prstGeom>
          <a:noFill/>
          <a:ln w="28575"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10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fade">
                                      <p:cBhvr>
                                        <p:cTn id="22" dur="1000"/>
                                        <p:tgtEl>
                                          <p:spTgt spid="1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10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fade">
                                      <p:cBhvr>
                                        <p:cTn id="32" dur="10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84172" y="2661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sz="2567"/>
              <a:t>Momentos que Mudaram o Cinema: Jurassic Park</a:t>
            </a:r>
            <a:endParaRPr sz="2567"/>
          </a:p>
        </p:txBody>
      </p:sp>
      <p:sp>
        <p:nvSpPr>
          <p:cNvPr id="181" name="Google Shape;181;p21"/>
          <p:cNvSpPr txBox="1">
            <a:spLocks noGrp="1"/>
          </p:cNvSpPr>
          <p:nvPr>
            <p:ph type="body" idx="1"/>
          </p:nvPr>
        </p:nvSpPr>
        <p:spPr>
          <a:xfrm>
            <a:off x="390548" y="4846948"/>
            <a:ext cx="8428200" cy="64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ct val="100000"/>
              <a:buNone/>
            </a:pPr>
            <a:r>
              <a:rPr lang="pt-BR" sz="1600" b="1"/>
              <a:t>Moments That Changed The Movies: Jurassic Park  </a:t>
            </a:r>
            <a:r>
              <a:rPr lang="pt-BR" sz="1600" b="1" u="sng">
                <a:solidFill>
                  <a:schemeClr val="hlink"/>
                </a:solidFill>
                <a:hlinkClick r:id="rId3"/>
              </a:rPr>
              <a:t>https://www.youtube.com/watch?v=KWsbcBvYqN8</a:t>
            </a:r>
            <a:r>
              <a:rPr lang="pt-BR" sz="1600" b="1"/>
              <a:t>  </a:t>
            </a:r>
            <a:endParaRPr sz="1600"/>
          </a:p>
          <a:p>
            <a:pPr marL="0" lvl="0" indent="0" algn="ctr" rtl="0">
              <a:spcBef>
                <a:spcPts val="320"/>
              </a:spcBef>
              <a:spcAft>
                <a:spcPts val="0"/>
              </a:spcAft>
              <a:buClr>
                <a:schemeClr val="dk1"/>
              </a:buClr>
              <a:buSzPct val="100000"/>
              <a:buNone/>
            </a:pPr>
            <a:endParaRPr sz="1600"/>
          </a:p>
        </p:txBody>
      </p:sp>
      <p:sp>
        <p:nvSpPr>
          <p:cNvPr id="182" name="Google Shape;182;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pic>
        <p:nvPicPr>
          <p:cNvPr id="183" name="Google Shape;183;p21" descr="A look back at Jurassic Park, the groundbreaking decision to create digital dinosaurs, and the impact it had on the future of movies.&#10;&#10;See more Academy Originals: http://youtube.com/AcademyOriginals&#10;&#10;Follow The Academy:&#10;&#10;http://Twitter.com/TheAcademy&#10;http://Facebook.com/TheAcademy&#10;&#10;-TERMINATOR 2: JUDGMENT DAY Courtesy of Studiocanal&#10;-THE ABYSS and LIFE OF PI Courtesy of Twentieth Century Fox. &#10;-JURASSIC PARK Courtesy of Steven Spielberg, Amblin Entertainment, and Universal Studios Film Licensing LLC&#10;-ONE MILLION YEARS B.C. and TWISTER Courtesy of Warner Bros. Entertainment Inc.&#10;&#10;All rights reserved." title="Moments That Changed The Movies: Jurassic Park">
            <a:hlinkClick r:id="rId4"/>
          </p:cNvPr>
          <p:cNvPicPr preferRelativeResize="0"/>
          <p:nvPr/>
        </p:nvPicPr>
        <p:blipFill>
          <a:blip r:embed="rId5">
            <a:alphaModFix/>
          </a:blip>
          <a:stretch>
            <a:fillRect/>
          </a:stretch>
        </p:blipFill>
        <p:spPr>
          <a:xfrm>
            <a:off x="1992063" y="879549"/>
            <a:ext cx="5159867" cy="386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85" name="Google Shape;185;p2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sp>
        <p:nvSpPr>
          <p:cNvPr id="186" name="Google Shape;186;p20"/>
          <p:cNvSpPr/>
          <p:nvPr/>
        </p:nvSpPr>
        <p:spPr>
          <a:xfrm>
            <a:off x="357900" y="7655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Assim, para obter a matriz de mudança da base B para a base D, basta escrever cada vetor de B como combinação linear dos vetores da base D.</a:t>
            </a:r>
            <a:endParaRPr/>
          </a:p>
        </p:txBody>
      </p:sp>
      <p:pic>
        <p:nvPicPr>
          <p:cNvPr id="187" name="Google Shape;187;p20"/>
          <p:cNvPicPr preferRelativeResize="0"/>
          <p:nvPr/>
        </p:nvPicPr>
        <p:blipFill>
          <a:blip r:embed="rId3">
            <a:alphaModFix/>
          </a:blip>
          <a:stretch>
            <a:fillRect/>
          </a:stretch>
        </p:blipFill>
        <p:spPr>
          <a:xfrm>
            <a:off x="357898" y="2260537"/>
            <a:ext cx="2960325" cy="2904975"/>
          </a:xfrm>
          <a:prstGeom prst="rect">
            <a:avLst/>
          </a:prstGeom>
          <a:noFill/>
          <a:ln>
            <a:noFill/>
          </a:ln>
        </p:spPr>
      </p:pic>
      <p:cxnSp>
        <p:nvCxnSpPr>
          <p:cNvPr id="188" name="Google Shape;188;p20"/>
          <p:cNvCxnSpPr/>
          <p:nvPr/>
        </p:nvCxnSpPr>
        <p:spPr>
          <a:xfrm>
            <a:off x="3546824" y="3713025"/>
            <a:ext cx="795900" cy="10500"/>
          </a:xfrm>
          <a:prstGeom prst="straightConnector1">
            <a:avLst/>
          </a:prstGeom>
          <a:noFill/>
          <a:ln w="9525" cap="flat" cmpd="sng">
            <a:solidFill>
              <a:schemeClr val="dk2"/>
            </a:solidFill>
            <a:prstDash val="solid"/>
            <a:round/>
            <a:headEnd type="none" w="med" len="med"/>
            <a:tailEnd type="triangle" w="med" len="med"/>
          </a:ln>
        </p:spPr>
      </p:cxnSp>
      <p:pic>
        <p:nvPicPr>
          <p:cNvPr id="189" name="Google Shape;189;p20"/>
          <p:cNvPicPr preferRelativeResize="0"/>
          <p:nvPr/>
        </p:nvPicPr>
        <p:blipFill>
          <a:blip r:embed="rId4">
            <a:alphaModFix/>
          </a:blip>
          <a:stretch>
            <a:fillRect/>
          </a:stretch>
        </p:blipFill>
        <p:spPr>
          <a:xfrm>
            <a:off x="4804125" y="3136138"/>
            <a:ext cx="3981976" cy="115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fade">
                                      <p:cBhvr>
                                        <p:cTn id="1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95" name="Google Shape;195;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196" name="Google Shape;196;p21"/>
          <p:cNvSpPr/>
          <p:nvPr/>
        </p:nvSpPr>
        <p:spPr>
          <a:xfrm>
            <a:off x="357900" y="765525"/>
            <a:ext cx="8428200" cy="84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a:t>
            </a:r>
            <a:r>
              <a:rPr lang="pt-BR" sz="2200">
                <a:solidFill>
                  <a:schemeClr val="dk1"/>
                </a:solidFill>
                <a:latin typeface="Verdana"/>
                <a:ea typeface="Verdana"/>
                <a:cs typeface="Verdana"/>
                <a:sym typeface="Verdana"/>
              </a:rPr>
              <a:t> quais as coordenadas do vetor b = 4i + 6j - 2k na base D?</a:t>
            </a:r>
            <a:endParaRPr/>
          </a:p>
        </p:txBody>
      </p:sp>
      <p:pic>
        <p:nvPicPr>
          <p:cNvPr id="197" name="Google Shape;197;p21"/>
          <p:cNvPicPr preferRelativeResize="0"/>
          <p:nvPr/>
        </p:nvPicPr>
        <p:blipFill>
          <a:blip r:embed="rId3">
            <a:alphaModFix/>
          </a:blip>
          <a:stretch>
            <a:fillRect/>
          </a:stretch>
        </p:blipFill>
        <p:spPr>
          <a:xfrm>
            <a:off x="1996975" y="1761175"/>
            <a:ext cx="5024001" cy="1200800"/>
          </a:xfrm>
          <a:prstGeom prst="rect">
            <a:avLst/>
          </a:prstGeom>
          <a:noFill/>
          <a:ln>
            <a:noFill/>
          </a:ln>
        </p:spPr>
      </p:pic>
      <p:sp>
        <p:nvSpPr>
          <p:cNvPr id="198" name="Google Shape;198;p21"/>
          <p:cNvSpPr/>
          <p:nvPr/>
        </p:nvSpPr>
        <p:spPr>
          <a:xfrm>
            <a:off x="474900" y="3328250"/>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4i + 6j - 2k = 6u + 0v - 2w, ou seja,</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r>
              <a:rPr lang="pt-BR" sz="2200">
                <a:solidFill>
                  <a:schemeClr val="dk1"/>
                </a:solidFill>
                <a:latin typeface="Verdana"/>
                <a:ea typeface="Verdana"/>
                <a:cs typeface="Verdana"/>
                <a:sym typeface="Verdana"/>
              </a:rPr>
              <a:t> b = (4, 6, -2)</a:t>
            </a:r>
            <a:r>
              <a:rPr lang="pt-BR" sz="2200" baseline="-25000">
                <a:solidFill>
                  <a:schemeClr val="dk1"/>
                </a:solidFill>
                <a:latin typeface="Verdana"/>
                <a:ea typeface="Verdana"/>
                <a:cs typeface="Verdana"/>
                <a:sym typeface="Verdana"/>
              </a:rPr>
              <a:t>B</a:t>
            </a:r>
            <a:r>
              <a:rPr lang="pt-BR" sz="2200">
                <a:solidFill>
                  <a:schemeClr val="dk1"/>
                </a:solidFill>
                <a:latin typeface="Verdana"/>
                <a:ea typeface="Verdana"/>
                <a:cs typeface="Verdana"/>
                <a:sym typeface="Verdana"/>
              </a:rPr>
              <a:t> = (6, 0, -2)</a:t>
            </a:r>
            <a:r>
              <a:rPr lang="pt-BR" sz="2200" baseline="-25000">
                <a:solidFill>
                  <a:schemeClr val="dk1"/>
                </a:solidFill>
                <a:latin typeface="Verdana"/>
                <a:ea typeface="Verdana"/>
                <a:cs typeface="Verdana"/>
                <a:sym typeface="Verdana"/>
              </a:rPr>
              <a:t>D</a:t>
            </a: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Sistema de Coordenadas</a:t>
            </a:r>
            <a:endParaRPr/>
          </a:p>
        </p:txBody>
      </p:sp>
      <p:sp>
        <p:nvSpPr>
          <p:cNvPr id="204" name="Google Shape;204;p2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sp>
        <p:nvSpPr>
          <p:cNvPr id="205" name="Google Shape;205;p22"/>
          <p:cNvSpPr/>
          <p:nvPr/>
        </p:nvSpPr>
        <p:spPr>
          <a:xfrm>
            <a:off x="357900" y="885575"/>
            <a:ext cx="8428200" cy="12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Importante:</a:t>
            </a:r>
            <a:r>
              <a:rPr lang="pt-BR" sz="2200">
                <a:solidFill>
                  <a:schemeClr val="dk1"/>
                </a:solidFill>
                <a:latin typeface="Verdana"/>
                <a:ea typeface="Verdana"/>
                <a:cs typeface="Verdana"/>
                <a:sym typeface="Verdana"/>
              </a:rPr>
              <a:t> usando uma base, conseguimos representar todos os vetores do espaço.</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 como representamos os pontos do espaço?</a:t>
            </a:r>
            <a:endParaRPr sz="2200">
              <a:solidFill>
                <a:schemeClr val="dk1"/>
              </a:solidFill>
              <a:latin typeface="Verdana"/>
              <a:ea typeface="Verdana"/>
              <a:cs typeface="Verdana"/>
              <a:sym typeface="Verdana"/>
            </a:endParaRPr>
          </a:p>
        </p:txBody>
      </p:sp>
      <p:sp>
        <p:nvSpPr>
          <p:cNvPr id="206" name="Google Shape;206;p22"/>
          <p:cNvSpPr/>
          <p:nvPr/>
        </p:nvSpPr>
        <p:spPr>
          <a:xfrm>
            <a:off x="474900" y="2399675"/>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É preciso definir um ponto como origem. Assim, a união de um ponto O com uma base B, representada pelo par (O,B), é chamada de </a:t>
            </a:r>
            <a:r>
              <a:rPr lang="pt-BR" sz="2200" b="1">
                <a:solidFill>
                  <a:srgbClr val="6AA84F"/>
                </a:solidFill>
                <a:latin typeface="Verdana"/>
                <a:ea typeface="Verdana"/>
                <a:cs typeface="Verdana"/>
                <a:sym typeface="Verdana"/>
              </a:rPr>
              <a:t>sistema de coordenadas</a:t>
            </a:r>
            <a:r>
              <a:rPr lang="pt-BR" sz="2200">
                <a:solidFill>
                  <a:schemeClr val="dk1"/>
                </a:solidFill>
                <a:latin typeface="Verdana"/>
                <a:ea typeface="Verdana"/>
                <a:cs typeface="Verdana"/>
                <a:sym typeface="Verdana"/>
              </a:rPr>
              <a:t>.</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
        <p:nvSpPr>
          <p:cNvPr id="207" name="Google Shape;207;p22"/>
          <p:cNvSpPr/>
          <p:nvPr/>
        </p:nvSpPr>
        <p:spPr>
          <a:xfrm>
            <a:off x="357900" y="3905200"/>
            <a:ext cx="8634900" cy="150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Para realizar uma mudança de um sistema de coordenadas (O,B) para outro (O',B'), basta aplicar a translação que leva O' a O e, em seguida, utilizar a matriz de mudança da base B para B'.</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E07C-E475-8F80-343E-813820006827}"/>
              </a:ext>
            </a:extLst>
          </p:cNvPr>
          <p:cNvSpPr>
            <a:spLocks noGrp="1"/>
          </p:cNvSpPr>
          <p:nvPr>
            <p:ph type="title"/>
          </p:nvPr>
        </p:nvSpPr>
        <p:spPr/>
        <p:txBody>
          <a:bodyPr/>
          <a:lstStyle/>
          <a:p>
            <a:r>
              <a:rPr lang="pt-BR" dirty="0"/>
              <a:t>Exemplo para pensar</a:t>
            </a:r>
          </a:p>
        </p:txBody>
      </p:sp>
      <p:sp>
        <p:nvSpPr>
          <p:cNvPr id="3" name="Text Placeholder 2">
            <a:extLst>
              <a:ext uri="{FF2B5EF4-FFF2-40B4-BE49-F238E27FC236}">
                <a16:creationId xmlns:a16="http://schemas.microsoft.com/office/drawing/2014/main" id="{02D15B9B-21E5-B8D2-7E1D-83AB70DA1A0C}"/>
              </a:ext>
            </a:extLst>
          </p:cNvPr>
          <p:cNvSpPr>
            <a:spLocks noGrp="1"/>
          </p:cNvSpPr>
          <p:nvPr>
            <p:ph type="body" idx="1"/>
          </p:nvPr>
        </p:nvSpPr>
        <p:spPr>
          <a:xfrm>
            <a:off x="390548" y="772996"/>
            <a:ext cx="8428232" cy="4496159"/>
          </a:xfrm>
        </p:spPr>
        <p:txBody>
          <a:bodyPr>
            <a:normAutofit/>
          </a:bodyPr>
          <a:lstStyle/>
          <a:p>
            <a:r>
              <a:rPr lang="pt-BR" sz="2400" dirty="0"/>
              <a:t>Quero pegar esse adesivo e reposicioná-lo em outra forma e local da minha parede.</a:t>
            </a:r>
          </a:p>
        </p:txBody>
      </p:sp>
      <p:sp>
        <p:nvSpPr>
          <p:cNvPr id="4" name="Slide Number Placeholder 3">
            <a:extLst>
              <a:ext uri="{FF2B5EF4-FFF2-40B4-BE49-F238E27FC236}">
                <a16:creationId xmlns:a16="http://schemas.microsoft.com/office/drawing/2014/main" id="{06E5F407-A8C4-B7DA-CB67-A6834C6678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pic>
        <p:nvPicPr>
          <p:cNvPr id="6" name="Picture 5">
            <a:extLst>
              <a:ext uri="{FF2B5EF4-FFF2-40B4-BE49-F238E27FC236}">
                <a16:creationId xmlns:a16="http://schemas.microsoft.com/office/drawing/2014/main" id="{17C9C3D5-A844-CB29-BFA1-17F12DDF26F5}"/>
              </a:ext>
            </a:extLst>
          </p:cNvPr>
          <p:cNvPicPr>
            <a:picLocks noChangeAspect="1"/>
          </p:cNvPicPr>
          <p:nvPr/>
        </p:nvPicPr>
        <p:blipFill>
          <a:blip r:embed="rId3"/>
          <a:stretch>
            <a:fillRect/>
          </a:stretch>
        </p:blipFill>
        <p:spPr>
          <a:xfrm>
            <a:off x="617555" y="1783079"/>
            <a:ext cx="3298465" cy="3298465"/>
          </a:xfrm>
          <a:prstGeom prst="rect">
            <a:avLst/>
          </a:prstGeom>
        </p:spPr>
      </p:pic>
      <p:grpSp>
        <p:nvGrpSpPr>
          <p:cNvPr id="10" name="Group 9">
            <a:extLst>
              <a:ext uri="{FF2B5EF4-FFF2-40B4-BE49-F238E27FC236}">
                <a16:creationId xmlns:a16="http://schemas.microsoft.com/office/drawing/2014/main" id="{7D8F282C-1BB3-2E6E-7EFE-9D9B16BAD605}"/>
              </a:ext>
            </a:extLst>
          </p:cNvPr>
          <p:cNvGrpSpPr/>
          <p:nvPr/>
        </p:nvGrpSpPr>
        <p:grpSpPr>
          <a:xfrm>
            <a:off x="617555" y="1783079"/>
            <a:ext cx="3298465" cy="3298465"/>
            <a:chOff x="617555" y="1783079"/>
            <a:chExt cx="3298465" cy="3298465"/>
          </a:xfrm>
        </p:grpSpPr>
        <p:cxnSp>
          <p:nvCxnSpPr>
            <p:cNvPr id="8" name="Straight Arrow Connector 7">
              <a:extLst>
                <a:ext uri="{FF2B5EF4-FFF2-40B4-BE49-F238E27FC236}">
                  <a16:creationId xmlns:a16="http://schemas.microsoft.com/office/drawing/2014/main" id="{E43392C5-4F85-A30E-555D-6491523D7BF1}"/>
                </a:ext>
              </a:extLst>
            </p:cNvPr>
            <p:cNvCxnSpPr>
              <a:stCxn id="6" idx="2"/>
              <a:endCxn id="6" idx="0"/>
            </p:cNvCxnSpPr>
            <p:nvPr/>
          </p:nvCxnSpPr>
          <p:spPr>
            <a:xfrm flipV="1">
              <a:off x="2266788"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D93CBA-1385-003C-1525-5567FAD2EA2C}"/>
                </a:ext>
              </a:extLst>
            </p:cNvPr>
            <p:cNvCxnSpPr>
              <a:cxnSpLocks/>
              <a:stCxn id="6" idx="1"/>
              <a:endCxn id="6" idx="3"/>
            </p:cNvCxnSpPr>
            <p:nvPr/>
          </p:nvCxnSpPr>
          <p:spPr>
            <a:xfrm>
              <a:off x="617555"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2D556784-3F1E-3F72-E6FA-7C4F0B156793}"/>
              </a:ext>
            </a:extLst>
          </p:cNvPr>
          <p:cNvPicPr>
            <a:picLocks noChangeAspect="1"/>
          </p:cNvPicPr>
          <p:nvPr/>
        </p:nvPicPr>
        <p:blipFill>
          <a:blip r:embed="rId3"/>
          <a:stretch>
            <a:fillRect/>
          </a:stretch>
        </p:blipFill>
        <p:spPr>
          <a:xfrm>
            <a:off x="5213939" y="1783079"/>
            <a:ext cx="3298465" cy="3298465"/>
          </a:xfrm>
          <a:prstGeom prst="rect">
            <a:avLst/>
          </a:prstGeom>
        </p:spPr>
      </p:pic>
      <p:grpSp>
        <p:nvGrpSpPr>
          <p:cNvPr id="11" name="Group 10">
            <a:extLst>
              <a:ext uri="{FF2B5EF4-FFF2-40B4-BE49-F238E27FC236}">
                <a16:creationId xmlns:a16="http://schemas.microsoft.com/office/drawing/2014/main" id="{CBB6DDB2-068E-966F-0D59-A60DA079800B}"/>
              </a:ext>
            </a:extLst>
          </p:cNvPr>
          <p:cNvGrpSpPr/>
          <p:nvPr/>
        </p:nvGrpSpPr>
        <p:grpSpPr>
          <a:xfrm>
            <a:off x="5213939" y="1783079"/>
            <a:ext cx="3298465" cy="3298465"/>
            <a:chOff x="5213939" y="1783079"/>
            <a:chExt cx="3298465" cy="3298465"/>
          </a:xfrm>
        </p:grpSpPr>
        <p:cxnSp>
          <p:nvCxnSpPr>
            <p:cNvPr id="13" name="Straight Arrow Connector 12">
              <a:extLst>
                <a:ext uri="{FF2B5EF4-FFF2-40B4-BE49-F238E27FC236}">
                  <a16:creationId xmlns:a16="http://schemas.microsoft.com/office/drawing/2014/main" id="{06F7AD9D-4F8E-F000-349D-5B730FD3E9FB}"/>
                </a:ext>
              </a:extLst>
            </p:cNvPr>
            <p:cNvCxnSpPr>
              <a:stCxn id="12" idx="2"/>
              <a:endCxn id="12" idx="0"/>
            </p:cNvCxnSpPr>
            <p:nvPr/>
          </p:nvCxnSpPr>
          <p:spPr>
            <a:xfrm flipV="1">
              <a:off x="6863172"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731B3C-916E-9551-A45E-8490B0EEA7D8}"/>
                </a:ext>
              </a:extLst>
            </p:cNvPr>
            <p:cNvCxnSpPr>
              <a:cxnSpLocks/>
              <a:stCxn id="12" idx="1"/>
              <a:endCxn id="12" idx="3"/>
            </p:cNvCxnSpPr>
            <p:nvPr/>
          </p:nvCxnSpPr>
          <p:spPr>
            <a:xfrm>
              <a:off x="5213939"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5662A40-B3AE-38EA-A106-C37C0D4A25AD}"/>
              </a:ext>
            </a:extLst>
          </p:cNvPr>
          <p:cNvGrpSpPr/>
          <p:nvPr/>
        </p:nvGrpSpPr>
        <p:grpSpPr>
          <a:xfrm>
            <a:off x="2257431" y="2813040"/>
            <a:ext cx="637771" cy="628679"/>
            <a:chOff x="2257431" y="2813040"/>
            <a:chExt cx="637771" cy="628679"/>
          </a:xfrm>
        </p:grpSpPr>
        <p:pic>
          <p:nvPicPr>
            <p:cNvPr id="1026" name="Picture 2" descr="Colorful colibri | Free SVG">
              <a:extLst>
                <a:ext uri="{FF2B5EF4-FFF2-40B4-BE49-F238E27FC236}">
                  <a16:creationId xmlns:a16="http://schemas.microsoft.com/office/drawing/2014/main" id="{8884A0CA-7FB0-5DC2-5C07-2EF8F24B5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075" y="2813040"/>
              <a:ext cx="610127" cy="6101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52EA184-F77A-7C8A-E878-14B7A31F0AA1}"/>
                </a:ext>
              </a:extLst>
            </p:cNvPr>
            <p:cNvGrpSpPr/>
            <p:nvPr/>
          </p:nvGrpSpPr>
          <p:grpSpPr>
            <a:xfrm>
              <a:off x="2257431" y="2898648"/>
              <a:ext cx="543019" cy="543071"/>
              <a:chOff x="2257431" y="2898648"/>
              <a:chExt cx="543019" cy="543071"/>
            </a:xfrm>
          </p:grpSpPr>
          <p:cxnSp>
            <p:nvCxnSpPr>
              <p:cNvPr id="16" name="Straight Arrow Connector 15">
                <a:extLst>
                  <a:ext uri="{FF2B5EF4-FFF2-40B4-BE49-F238E27FC236}">
                    <a16:creationId xmlns:a16="http://schemas.microsoft.com/office/drawing/2014/main" id="{4556682A-60CE-F6E6-2D48-0B8921A60F1E}"/>
                  </a:ext>
                </a:extLst>
              </p:cNvPr>
              <p:cNvCxnSpPr>
                <a:cxnSpLocks/>
              </p:cNvCxnSpPr>
              <p:nvPr/>
            </p:nvCxnSpPr>
            <p:spPr>
              <a:xfrm>
                <a:off x="2257431" y="3432575"/>
                <a:ext cx="543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FAE463-87AC-54C9-DB2A-C7B01A923F37}"/>
                  </a:ext>
                </a:extLst>
              </p:cNvPr>
              <p:cNvCxnSpPr>
                <a:cxnSpLocks/>
              </p:cNvCxnSpPr>
              <p:nvPr/>
            </p:nvCxnSpPr>
            <p:spPr>
              <a:xfrm flipV="1">
                <a:off x="2275719" y="2898648"/>
                <a:ext cx="0" cy="543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806BC12A-C831-306F-68EA-C7E41E2D6A87}"/>
              </a:ext>
            </a:extLst>
          </p:cNvPr>
          <p:cNvGrpSpPr/>
          <p:nvPr/>
        </p:nvGrpSpPr>
        <p:grpSpPr>
          <a:xfrm>
            <a:off x="7347129" y="2061219"/>
            <a:ext cx="776203" cy="1007511"/>
            <a:chOff x="7347129" y="2061219"/>
            <a:chExt cx="776203" cy="1007511"/>
          </a:xfrm>
        </p:grpSpPr>
        <p:pic>
          <p:nvPicPr>
            <p:cNvPr id="21" name="Picture 2" descr="Colorful colibri | Free SVG">
              <a:extLst>
                <a:ext uri="{FF2B5EF4-FFF2-40B4-BE49-F238E27FC236}">
                  <a16:creationId xmlns:a16="http://schemas.microsoft.com/office/drawing/2014/main" id="{213A62DE-4648-B5AA-E038-B8B82AC3E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63188">
              <a:off x="7676798" y="2096318"/>
              <a:ext cx="446534" cy="9724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nvGrpSpPr>
            <p:cNvPr id="15" name="Group 14">
              <a:extLst>
                <a:ext uri="{FF2B5EF4-FFF2-40B4-BE49-F238E27FC236}">
                  <a16:creationId xmlns:a16="http://schemas.microsoft.com/office/drawing/2014/main" id="{AED63693-A74B-C59C-F109-61C17C5234E1}"/>
                </a:ext>
              </a:extLst>
            </p:cNvPr>
            <p:cNvGrpSpPr/>
            <p:nvPr/>
          </p:nvGrpSpPr>
          <p:grpSpPr>
            <a:xfrm>
              <a:off x="7347129" y="2061219"/>
              <a:ext cx="397420" cy="871691"/>
              <a:chOff x="7347129" y="2061219"/>
              <a:chExt cx="397420" cy="871691"/>
            </a:xfrm>
          </p:grpSpPr>
          <p:cxnSp>
            <p:nvCxnSpPr>
              <p:cNvPr id="22" name="Straight Arrow Connector 21">
                <a:extLst>
                  <a:ext uri="{FF2B5EF4-FFF2-40B4-BE49-F238E27FC236}">
                    <a16:creationId xmlns:a16="http://schemas.microsoft.com/office/drawing/2014/main" id="{8C3B8ADE-5529-1AFB-FBC6-7F49E9E34C07}"/>
                  </a:ext>
                </a:extLst>
              </p:cNvPr>
              <p:cNvCxnSpPr>
                <a:cxnSpLocks/>
              </p:cNvCxnSpPr>
              <p:nvPr/>
            </p:nvCxnSpPr>
            <p:spPr>
              <a:xfrm rot="2463188">
                <a:off x="7347129" y="2932910"/>
                <a:ext cx="3974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8871F7-71DC-5055-5C4D-B110914476FA}"/>
                  </a:ext>
                </a:extLst>
              </p:cNvPr>
              <p:cNvCxnSpPr>
                <a:cxnSpLocks/>
              </p:cNvCxnSpPr>
              <p:nvPr/>
            </p:nvCxnSpPr>
            <p:spPr>
              <a:xfrm rot="2463188" flipV="1">
                <a:off x="7672022" y="2061219"/>
                <a:ext cx="0" cy="865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 name="TextBox 25">
            <a:extLst>
              <a:ext uri="{FF2B5EF4-FFF2-40B4-BE49-F238E27FC236}">
                <a16:creationId xmlns:a16="http://schemas.microsoft.com/office/drawing/2014/main" id="{6AA0A318-2D7B-6D2B-03DF-F7F4E6D46BB6}"/>
              </a:ext>
            </a:extLst>
          </p:cNvPr>
          <p:cNvSpPr txBox="1"/>
          <p:nvPr/>
        </p:nvSpPr>
        <p:spPr>
          <a:xfrm>
            <a:off x="698966" y="5150261"/>
            <a:ext cx="7257282" cy="523220"/>
          </a:xfrm>
          <a:prstGeom prst="rect">
            <a:avLst/>
          </a:prstGeom>
          <a:noFill/>
        </p:spPr>
        <p:txBody>
          <a:bodyPr wrap="square">
            <a:spAutoFit/>
          </a:bodyPr>
          <a:lstStyle/>
          <a:p>
            <a:pPr marL="0" lvl="0" indent="0" algn="l" rtl="0">
              <a:spcBef>
                <a:spcPts val="0"/>
              </a:spcBef>
              <a:spcAft>
                <a:spcPts val="0"/>
              </a:spcAft>
              <a:buClr>
                <a:schemeClr val="dk1"/>
              </a:buClr>
              <a:buSzPts val="2000"/>
              <a:buFont typeface="Verdana"/>
              <a:buNone/>
            </a:pPr>
            <a:r>
              <a:rPr lang="pt-BR" dirty="0"/>
              <a:t>Podemos pensar nisso como uma mudança de sistema de coordenadas =</a:t>
            </a:r>
          </a:p>
          <a:p>
            <a:pPr marL="0" lvl="0" indent="0" algn="l" rtl="0">
              <a:spcBef>
                <a:spcPts val="0"/>
              </a:spcBef>
              <a:spcAft>
                <a:spcPts val="0"/>
              </a:spcAft>
              <a:buClr>
                <a:schemeClr val="dk1"/>
              </a:buClr>
              <a:buSzPts val="2000"/>
              <a:buFont typeface="Verdana"/>
              <a:buNone/>
            </a:pPr>
            <a:r>
              <a:rPr lang="pt-BR" dirty="0"/>
              <a:t>	mudança da base + mudança da origem do sistema</a:t>
            </a:r>
          </a:p>
        </p:txBody>
      </p:sp>
      <p:sp>
        <p:nvSpPr>
          <p:cNvPr id="27" name="Right Arrow 26">
            <a:extLst>
              <a:ext uri="{FF2B5EF4-FFF2-40B4-BE49-F238E27FC236}">
                <a16:creationId xmlns:a16="http://schemas.microsoft.com/office/drawing/2014/main" id="{65EBE9E5-B799-7603-0616-97F902E40FB3}"/>
              </a:ext>
            </a:extLst>
          </p:cNvPr>
          <p:cNvSpPr/>
          <p:nvPr/>
        </p:nvSpPr>
        <p:spPr>
          <a:xfrm>
            <a:off x="4298288" y="3261674"/>
            <a:ext cx="499955" cy="38649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6748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0" presetClass="entr" presetSubtype="0" fill="hold" nodeType="afterEffect">
                                  <p:stCondLst>
                                    <p:cond delay="1000"/>
                                  </p:stCondLst>
                                  <p:childTnLst>
                                    <p:set>
                                      <p:cBhvr>
                                        <p:cTn id="6" dur="1" fill="hold">
                                          <p:stCondLst>
                                            <p:cond delay="0"/>
                                          </p:stCondLst>
                                        </p:cTn>
                                        <p:tgtEl>
                                          <p:spTgt spid="10"/>
                                        </p:tgtEl>
                                        <p:attrNameLst>
                                          <p:attrName>style.visibility</p:attrName>
                                        </p:attrNameLst>
                                      </p:cBhvr>
                                      <p:to>
                                        <p:strVal val="visible"/>
                                      </p:to>
                                    </p:set>
                                    <p:animEffect transition="in" filter="wedge">
                                      <p:cBhvr>
                                        <p:cTn id="7" dur="2000"/>
                                        <p:tgtEl>
                                          <p:spTgt spid="10"/>
                                        </p:tgtEl>
                                      </p:cBhvr>
                                    </p:animEffect>
                                  </p:childTnLst>
                                </p:cTn>
                              </p:par>
                            </p:childTnLst>
                          </p:cTn>
                        </p:par>
                        <p:par>
                          <p:cTn id="8" fill="hold">
                            <p:stCondLst>
                              <p:cond delay="3000"/>
                            </p:stCondLst>
                            <p:childTnLst>
                              <p:par>
                                <p:cTn id="9" presetID="12" presetClass="entr" presetSubtype="4" fill="hold" nodeType="afterEffect">
                                  <p:stCondLst>
                                    <p:cond delay="5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p:tgtEl>
                                          <p:spTgt spid="7"/>
                                        </p:tgtEl>
                                        <p:attrNameLst>
                                          <p:attrName>ppt_y</p:attrName>
                                        </p:attrNameLst>
                                      </p:cBhvr>
                                      <p:tavLst>
                                        <p:tav tm="0">
                                          <p:val>
                                            <p:strVal val="#ppt_y+#ppt_h*1.125000"/>
                                          </p:val>
                                        </p:tav>
                                        <p:tav tm="100000">
                                          <p:val>
                                            <p:strVal val="#ppt_y"/>
                                          </p:val>
                                        </p:tav>
                                      </p:tavLst>
                                    </p:anim>
                                    <p:animEffect transition="in" filter="wipe(up)">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7"/>
                                        </p:tgtEl>
                                        <p:attrNameLst>
                                          <p:attrName>style.visibility</p:attrName>
                                        </p:attrNameLst>
                                      </p:cBhvr>
                                      <p:to>
                                        <p:strVal val="visible"/>
                                      </p:to>
                                    </p:set>
                                    <p:animEffect transition="in" filter="dissolve">
                                      <p:cBhvr>
                                        <p:cTn id="17" dur="500"/>
                                        <p:tgtEl>
                                          <p:spTgt spid="27"/>
                                        </p:tgtEl>
                                      </p:cBhvr>
                                    </p:animEffect>
                                  </p:childTnLst>
                                </p:cTn>
                              </p:par>
                            </p:childTnLst>
                          </p:cTn>
                        </p:par>
                        <p:par>
                          <p:cTn id="18" fill="hold">
                            <p:stCondLst>
                              <p:cond delay="500"/>
                            </p:stCondLst>
                            <p:childTnLst>
                              <p:par>
                                <p:cTn id="19" presetID="21" presetClass="entr" presetSubtype="1" fill="hold"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wheel(1)">
                                      <p:cBhvr>
                                        <p:cTn id="21" dur="2000"/>
                                        <p:tgtEl>
                                          <p:spTgt spid="11"/>
                                        </p:tgtEl>
                                      </p:cBhvr>
                                    </p:animEffect>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nodeType="clickEffect">
                                  <p:stCondLst>
                                    <p:cond delay="0"/>
                                  </p:stCondLst>
                                  <p:childTnLst>
                                    <p:set>
                                      <p:cBhvr>
                                        <p:cTn id="25" dur="1" fill="hold">
                                          <p:stCondLst>
                                            <p:cond delay="0"/>
                                          </p:stCondLst>
                                        </p:cTn>
                                        <p:tgtEl>
                                          <p:spTgt spid="17"/>
                                        </p:tgtEl>
                                        <p:attrNameLst>
                                          <p:attrName>style.visibility</p:attrName>
                                        </p:attrNameLst>
                                      </p:cBhvr>
                                      <p:to>
                                        <p:strVal val="visible"/>
                                      </p:to>
                                    </p:set>
                                    <p:anim calcmode="lin" valueType="num">
                                      <p:cBhvr additive="base">
                                        <p:cTn id="26" dur="500"/>
                                        <p:tgtEl>
                                          <p:spTgt spid="17"/>
                                        </p:tgtEl>
                                        <p:attrNameLst>
                                          <p:attrName>ppt_y</p:attrName>
                                        </p:attrNameLst>
                                      </p:cBhvr>
                                      <p:tavLst>
                                        <p:tav tm="0">
                                          <p:val>
                                            <p:strVal val="#ppt_y+#ppt_h*1.125000"/>
                                          </p:val>
                                        </p:tav>
                                        <p:tav tm="100000">
                                          <p:val>
                                            <p:strVal val="#ppt_y"/>
                                          </p:val>
                                        </p:tav>
                                      </p:tavLst>
                                    </p:anim>
                                    <p:animEffect transition="in" filter="wipe(up)">
                                      <p:cBhvr>
                                        <p:cTn id="2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txBox="1">
            <a:spLocks noGrp="1"/>
          </p:cNvSpPr>
          <p:nvPr>
            <p:ph type="body" idx="1"/>
          </p:nvPr>
        </p:nvSpPr>
        <p:spPr>
          <a:xfrm>
            <a:off x="218650" y="697575"/>
            <a:ext cx="8928900" cy="4637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sz="1900" dirty="0"/>
              <a:t>Eventualmente, podemos realizar mudanças do plano para o espaço:</a:t>
            </a:r>
            <a:endParaRPr sz="1900" dirty="0"/>
          </a:p>
          <a:p>
            <a:pPr marL="0" lvl="0" indent="0" algn="l" rtl="0">
              <a:spcBef>
                <a:spcPts val="400"/>
              </a:spcBef>
              <a:spcAft>
                <a:spcPts val="0"/>
              </a:spcAft>
              <a:buClr>
                <a:schemeClr val="dk1"/>
              </a:buClr>
              <a:buSzPts val="2000"/>
              <a:buFont typeface="Verdana"/>
              <a:buNone/>
            </a:pPr>
            <a:endParaRPr dirty="0"/>
          </a:p>
          <a:p>
            <a:pPr marL="0" lvl="0" indent="0" algn="l" rtl="0">
              <a:spcBef>
                <a:spcPts val="560"/>
              </a:spcBef>
              <a:spcAft>
                <a:spcPts val="0"/>
              </a:spcAft>
              <a:buClr>
                <a:schemeClr val="dk1"/>
              </a:buClr>
              <a:buSzPts val="2800"/>
              <a:buFont typeface="Verdana"/>
              <a:buNone/>
            </a:pPr>
            <a:endParaRPr sz="2800" dirty="0"/>
          </a:p>
          <a:p>
            <a:pPr marL="0" lvl="0" indent="0" algn="l" rtl="0">
              <a:spcBef>
                <a:spcPts val="240"/>
              </a:spcBef>
              <a:spcAft>
                <a:spcPts val="0"/>
              </a:spcAft>
              <a:buClr>
                <a:schemeClr val="dk1"/>
              </a:buClr>
              <a:buSzPts val="1200"/>
              <a:buFont typeface="Verdana"/>
              <a:buNone/>
            </a:pPr>
            <a:endParaRPr sz="1200" dirty="0"/>
          </a:p>
          <a:p>
            <a:pPr marL="0" lvl="0" indent="0" algn="l" rtl="0">
              <a:spcBef>
                <a:spcPts val="240"/>
              </a:spcBef>
              <a:spcAft>
                <a:spcPts val="0"/>
              </a:spcAft>
              <a:buClr>
                <a:schemeClr val="dk1"/>
              </a:buClr>
              <a:buSzPts val="1200"/>
              <a:buFont typeface="Verdana"/>
              <a:buNone/>
            </a:pPr>
            <a:r>
              <a:rPr lang="pt-BR" sz="1200" dirty="0"/>
              <a:t>			Neste caso u1 e u2 são coordenadas 2D e a1 e a2 vetores 3D</a:t>
            </a:r>
            <a:endParaRPr dirty="0"/>
          </a:p>
          <a:p>
            <a:pPr marL="0" lvl="0" indent="0" algn="l" rtl="0">
              <a:spcBef>
                <a:spcPts val="200"/>
              </a:spcBef>
              <a:spcAft>
                <a:spcPts val="0"/>
              </a:spcAft>
              <a:buClr>
                <a:schemeClr val="dk1"/>
              </a:buClr>
              <a:buSzPts val="1000"/>
              <a:buFont typeface="Verdana"/>
              <a:buNone/>
            </a:pPr>
            <a:endParaRPr sz="1000" dirty="0"/>
          </a:p>
          <a:p>
            <a:pPr marL="0" lvl="0" indent="0" algn="l" rtl="0">
              <a:spcBef>
                <a:spcPts val="400"/>
              </a:spcBef>
              <a:spcAft>
                <a:spcPts val="0"/>
              </a:spcAft>
              <a:buClr>
                <a:schemeClr val="dk1"/>
              </a:buClr>
              <a:buSzPts val="2000"/>
              <a:buFont typeface="Verdana"/>
              <a:buNone/>
            </a:pPr>
            <a:r>
              <a:rPr lang="pt-BR" sz="1900" dirty="0"/>
              <a:t>Os vetores da transformação podem ser codificados numa matriz</a:t>
            </a:r>
            <a:endParaRPr sz="1900" dirty="0"/>
          </a:p>
          <a:p>
            <a:pPr marL="0" lvl="0" indent="0" algn="l" rtl="0">
              <a:spcBef>
                <a:spcPts val="400"/>
              </a:spcBef>
              <a:spcAft>
                <a:spcPts val="0"/>
              </a:spcAft>
              <a:buClr>
                <a:schemeClr val="dk1"/>
              </a:buClr>
              <a:buSzPts val="2000"/>
              <a:buFont typeface="Verdana"/>
              <a:buNone/>
            </a:pPr>
            <a:endParaRPr sz="2300" dirty="0"/>
          </a:p>
          <a:p>
            <a:pPr marL="0" lvl="0" indent="0" algn="l" rtl="0">
              <a:spcBef>
                <a:spcPts val="560"/>
              </a:spcBef>
              <a:spcAft>
                <a:spcPts val="0"/>
              </a:spcAft>
              <a:buClr>
                <a:schemeClr val="dk1"/>
              </a:buClr>
              <a:buSzPts val="2800"/>
              <a:buFont typeface="Verdana"/>
              <a:buNone/>
            </a:pPr>
            <a:endParaRPr sz="3100"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sz="1900" dirty="0"/>
              <a:t>Uma multiplicação de matrizes vai realizar o cálculo desejado</a:t>
            </a:r>
            <a:endParaRPr sz="1900" dirty="0"/>
          </a:p>
        </p:txBody>
      </p:sp>
      <p:sp>
        <p:nvSpPr>
          <p:cNvPr id="213" name="Google Shape;213;p2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214" name="Google Shape;214;p2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15" name="Google Shape;215;p23"/>
          <p:cNvPicPr preferRelativeResize="0"/>
          <p:nvPr/>
        </p:nvPicPr>
        <p:blipFill rotWithShape="1">
          <a:blip r:embed="rId3">
            <a:alphaModFix/>
          </a:blip>
          <a:srcRect/>
          <a:stretch/>
        </p:blipFill>
        <p:spPr>
          <a:xfrm>
            <a:off x="1500782" y="1098742"/>
            <a:ext cx="5391042" cy="1034150"/>
          </a:xfrm>
          <a:prstGeom prst="rect">
            <a:avLst/>
          </a:prstGeom>
          <a:noFill/>
          <a:ln>
            <a:noFill/>
          </a:ln>
        </p:spPr>
      </p:pic>
      <p:pic>
        <p:nvPicPr>
          <p:cNvPr id="216" name="Google Shape;216;p23"/>
          <p:cNvPicPr preferRelativeResize="0"/>
          <p:nvPr/>
        </p:nvPicPr>
        <p:blipFill rotWithShape="1">
          <a:blip r:embed="rId4">
            <a:alphaModFix/>
          </a:blip>
          <a:srcRect/>
          <a:stretch/>
        </p:blipFill>
        <p:spPr>
          <a:xfrm>
            <a:off x="2831039" y="2948509"/>
            <a:ext cx="2401678" cy="1034150"/>
          </a:xfrm>
          <a:prstGeom prst="rect">
            <a:avLst/>
          </a:prstGeom>
          <a:noFill/>
          <a:ln>
            <a:noFill/>
          </a:ln>
        </p:spPr>
      </p:pic>
      <p:pic>
        <p:nvPicPr>
          <p:cNvPr id="217" name="Google Shape;217;p23"/>
          <p:cNvPicPr preferRelativeResize="0"/>
          <p:nvPr/>
        </p:nvPicPr>
        <p:blipFill rotWithShape="1">
          <a:blip r:embed="rId5">
            <a:alphaModFix/>
          </a:blip>
          <a:srcRect/>
          <a:stretch/>
        </p:blipFill>
        <p:spPr>
          <a:xfrm>
            <a:off x="1015649" y="4574492"/>
            <a:ext cx="6337256" cy="8903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a:t>
            </a:r>
            <a:endParaRPr/>
          </a:p>
        </p:txBody>
      </p:sp>
      <p:sp>
        <p:nvSpPr>
          <p:cNvPr id="223" name="Google Shape;223;p24"/>
          <p:cNvSpPr txBox="1">
            <a:spLocks noGrp="1"/>
          </p:cNvSpPr>
          <p:nvPr>
            <p:ph type="body" idx="1"/>
          </p:nvPr>
        </p:nvSpPr>
        <p:spPr>
          <a:xfrm>
            <a:off x="320511" y="838975"/>
            <a:ext cx="8597245" cy="1376324"/>
          </a:xfrm>
          <a:prstGeom prst="rect">
            <a:avLst/>
          </a:prstGeom>
          <a:noFill/>
          <a:ln>
            <a:noFill/>
          </a:ln>
        </p:spPr>
        <p:txBody>
          <a:bodyPr spcFirstLastPara="1" wrap="square" lIns="91425" tIns="45700" rIns="91425" bIns="45700" anchor="t" anchorCtr="0">
            <a:normAutofit/>
          </a:bodyPr>
          <a:lstStyle/>
          <a:p>
            <a:pPr marL="0" lvl="0" indent="0">
              <a:spcBef>
                <a:spcPts val="0"/>
              </a:spcBef>
            </a:pPr>
            <a:r>
              <a:rPr lang="pt-BR" sz="1900" dirty="0"/>
              <a:t>Um novo sistema de coordenadas é definido por uma origem (ponto) e um conjunto de eixos (</a:t>
            </a:r>
            <a:r>
              <a:rPr lang="pt-BR" sz="1900" noProof="0" dirty="0"/>
              <a:t>vetores linearmente independentes). </a:t>
            </a:r>
            <a:r>
              <a:rPr lang="pt-BR" sz="1900" dirty="0"/>
              <a:t>Em geral usamos vetores unitários para definir o sistema de coordenadas.</a:t>
            </a:r>
            <a:endParaRPr sz="1900" dirty="0"/>
          </a:p>
        </p:txBody>
      </p:sp>
      <p:sp>
        <p:nvSpPr>
          <p:cNvPr id="224" name="Google Shape;224;p2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pic>
        <p:nvPicPr>
          <p:cNvPr id="225" name="Google Shape;225;p24"/>
          <p:cNvPicPr preferRelativeResize="0"/>
          <p:nvPr/>
        </p:nvPicPr>
        <p:blipFill rotWithShape="1">
          <a:blip r:embed="rId3">
            <a:alphaModFix/>
          </a:blip>
          <a:srcRect/>
          <a:stretch/>
        </p:blipFill>
        <p:spPr>
          <a:xfrm>
            <a:off x="3008679" y="2121031"/>
            <a:ext cx="2760525" cy="2501018"/>
          </a:xfrm>
          <a:prstGeom prst="rect">
            <a:avLst/>
          </a:prstGeom>
          <a:noFill/>
          <a:ln>
            <a:noFill/>
          </a:ln>
        </p:spPr>
      </p:pic>
      <p:sp>
        <p:nvSpPr>
          <p:cNvPr id="2" name="Google Shape;223;p24">
            <a:extLst>
              <a:ext uri="{FF2B5EF4-FFF2-40B4-BE49-F238E27FC236}">
                <a16:creationId xmlns:a16="http://schemas.microsoft.com/office/drawing/2014/main" id="{80BAD85C-2FAC-BA05-18B3-0092888EE743}"/>
              </a:ext>
            </a:extLst>
          </p:cNvPr>
          <p:cNvSpPr txBox="1">
            <a:spLocks/>
          </p:cNvSpPr>
          <p:nvPr/>
        </p:nvSpPr>
        <p:spPr>
          <a:xfrm>
            <a:off x="320511" y="4757374"/>
            <a:ext cx="8597245" cy="843909"/>
          </a:xfrm>
          <a:prstGeom prst="rect">
            <a:avLst/>
          </a:prstGeom>
          <a:noFill/>
          <a:ln>
            <a:noFill/>
          </a:ln>
        </p:spPr>
        <p:txBody>
          <a:bodyPr spcFirstLastPara="1" wrap="square" lIns="91425" tIns="45700" rIns="91425" bIns="45700" anchor="t" anchorCtr="0">
            <a:normAutofit/>
          </a:bodyPr>
          <a:lstStyle>
            <a:defPPr marR="0" lvl="0" algn="l" rtl="0">
              <a:lnSpc>
                <a:spcPct val="100000"/>
              </a:lnSpc>
              <a:spcBef>
                <a:spcPts val="0"/>
              </a:spcBef>
              <a:spcAft>
                <a:spcPts val="0"/>
              </a:spcAft>
            </a:defPPr>
            <a:lvl1pPr marL="457200" marR="0" lvl="0" indent="-228600" algn="l" rtl="0">
              <a:lnSpc>
                <a:spcPct val="100000"/>
              </a:lnSpc>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indent="0">
              <a:buFont typeface="Verdana"/>
              <a:buNone/>
            </a:pPr>
            <a:r>
              <a:rPr lang="pt-BR" sz="1900" dirty="0"/>
              <a:t>Dadas as coordenadas no sistema de referência (o, </a:t>
            </a:r>
            <a:r>
              <a:rPr lang="pt-BR" sz="1900" dirty="0" err="1"/>
              <a:t>u</a:t>
            </a:r>
            <a:r>
              <a:rPr lang="pt-BR" sz="1900" dirty="0"/>
              <a:t>, </a:t>
            </a:r>
            <a:r>
              <a:rPr lang="pt-BR" sz="1900" dirty="0" err="1"/>
              <a:t>v</a:t>
            </a:r>
            <a:r>
              <a:rPr lang="pt-BR" sz="1900" dirty="0"/>
              <a:t>), qual é a transformação para as coordenadas em (</a:t>
            </a:r>
            <a:r>
              <a:rPr lang="pt-BR" sz="1900" dirty="0" err="1"/>
              <a:t>x</a:t>
            </a:r>
            <a:r>
              <a:rPr lang="pt-BR" sz="1900" dirty="0"/>
              <a:t>, </a:t>
            </a:r>
            <a:r>
              <a:rPr lang="pt-BR" sz="1900" dirty="0" err="1"/>
              <a:t>y</a:t>
            </a:r>
            <a:r>
              <a:rPr lang="pt-BR" sz="1900" dirty="0"/>
              <a: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Matriz de mudança de sistema de coordenadas</a:t>
            </a:r>
            <a:endParaRPr/>
          </a:p>
        </p:txBody>
      </p:sp>
      <p:sp>
        <p:nvSpPr>
          <p:cNvPr id="231" name="Google Shape;231;p25"/>
          <p:cNvSpPr txBox="1">
            <a:spLocks noGrp="1"/>
          </p:cNvSpPr>
          <p:nvPr>
            <p:ph type="body" idx="1"/>
          </p:nvPr>
        </p:nvSpPr>
        <p:spPr>
          <a:xfrm>
            <a:off x="3716103" y="1385740"/>
            <a:ext cx="5161200" cy="118777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200"/>
              <a:buFont typeface="Verdana"/>
              <a:buNone/>
            </a:pPr>
            <a:r>
              <a:rPr lang="pt-BR" sz="2200" dirty="0"/>
              <a:t>As colunas da matriz são definidas pelo sistema de referência nas coordenadas no mundo.</a:t>
            </a:r>
            <a:endParaRPr dirty="0"/>
          </a:p>
        </p:txBody>
      </p:sp>
      <p:sp>
        <p:nvSpPr>
          <p:cNvPr id="232" name="Google Shape;232;p2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233" name="Google Shape;233;p25"/>
          <p:cNvPicPr preferRelativeResize="0"/>
          <p:nvPr/>
        </p:nvPicPr>
        <p:blipFill rotWithShape="1">
          <a:blip r:embed="rId3">
            <a:alphaModFix/>
          </a:blip>
          <a:srcRect/>
          <a:stretch/>
        </p:blipFill>
        <p:spPr>
          <a:xfrm>
            <a:off x="742950" y="3504956"/>
            <a:ext cx="7510978" cy="1746739"/>
          </a:xfrm>
          <a:prstGeom prst="rect">
            <a:avLst/>
          </a:prstGeom>
          <a:noFill/>
          <a:ln>
            <a:noFill/>
          </a:ln>
        </p:spPr>
      </p:pic>
      <p:pic>
        <p:nvPicPr>
          <p:cNvPr id="234" name="Google Shape;234;p25"/>
          <p:cNvPicPr preferRelativeResize="0"/>
          <p:nvPr/>
        </p:nvPicPr>
        <p:blipFill rotWithShape="1">
          <a:blip r:embed="rId4">
            <a:alphaModFix/>
          </a:blip>
          <a:srcRect/>
          <a:stretch/>
        </p:blipFill>
        <p:spPr>
          <a:xfrm>
            <a:off x="474900" y="725289"/>
            <a:ext cx="2944376" cy="2558561"/>
          </a:xfrm>
          <a:prstGeom prst="rect">
            <a:avLst/>
          </a:prstGeom>
          <a:noFill/>
          <a:ln>
            <a:noFill/>
          </a:ln>
        </p:spPr>
      </p:pic>
      <p:sp>
        <p:nvSpPr>
          <p:cNvPr id="235" name="Google Shape;235;p25"/>
          <p:cNvSpPr/>
          <p:nvPr/>
        </p:nvSpPr>
        <p:spPr>
          <a:xfrm>
            <a:off x="742950" y="3853391"/>
            <a:ext cx="527700" cy="923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b="1">
                <a:solidFill>
                  <a:schemeClr val="dk1"/>
                </a:solidFill>
                <a:latin typeface="Arial"/>
                <a:ea typeface="Arial"/>
                <a:cs typeface="Arial"/>
                <a:sym typeface="Arial"/>
              </a:rPr>
              <a:t>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a:buSzPts val="2600"/>
            </a:pPr>
            <a:r>
              <a:rPr lang="pt-BR" dirty="0"/>
              <a:t>Mudança de sistema de coordenadas 3D</a:t>
            </a:r>
            <a:endParaRPr dirty="0"/>
          </a:p>
        </p:txBody>
      </p:sp>
      <p:sp>
        <p:nvSpPr>
          <p:cNvPr id="241" name="Google Shape;241;p26"/>
          <p:cNvSpPr txBox="1">
            <a:spLocks noGrp="1"/>
          </p:cNvSpPr>
          <p:nvPr>
            <p:ph type="body" idx="1"/>
          </p:nvPr>
        </p:nvSpPr>
        <p:spPr>
          <a:xfrm>
            <a:off x="390550" y="838983"/>
            <a:ext cx="8250530" cy="99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mudança do sistema de coordenadas para 3D é realizada com uma matriz 4x4.</a:t>
            </a:r>
            <a:endParaRPr dirty="0"/>
          </a:p>
        </p:txBody>
      </p:sp>
      <p:sp>
        <p:nvSpPr>
          <p:cNvPr id="242" name="Google Shape;242;p2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243" name="Google Shape;243;p26" descr="{&quot;type&quot;:&quot;$$&quot;,&quot;font&quot;:{&quot;size&quot;:18,&quot;family&quot;:&quot;Arial&quot;,&quot;color&quot;:&quot;#000000&quot;},&quot;backgroundColorModified&quot;:false,&quot;backgroundColor&quot;:&quot;#FFFFFF&quot;,&quot;id&quot;:&quot;3&quot;,&quot;code&quot;:&quot;$$f\\left(\\text{u,}\\;\\text{v,}\\;\\text{w,}\\;\\text{o}\\right)=\\begin{bmatrix}\n{\\text{u}}&amp;{\\text{v}}&amp;{\\text{w}}&amp;{\\text{o}}\\\\\n{0}&amp;{0}&amp;{0}&amp;{0}\\\\\n\\end{bmatrix}=\\begin{bmatrix}\n{\\text{u}_{x}}&amp;{\\text{v}_{x}}&amp;{\\text{w}_{x}}&amp;{\\text{o}_{x}}\\\\\n{\\text{u}_{y}}&amp;{\\text{v}_{y}}&amp;{\\text{w}_{y}}&amp;{\\text{o}_{y}}\\\\\n{\\text{u}_{z}}&amp;{\\text{v}_{z}}&amp;{\\text{w}_{z}}&amp;{\\text{o}_{z}}\\\\\n{0}&amp;{0}&amp;{0}&amp;{1}\\\\\n\\end{bmatrix}$$&quot;,&quot;aid&quot;:null,&quot;ts&quot;:1630524389534,&quot;cs&quot;:&quot;0WNotDULmIdXciVl9NAMOQ==&quot;,&quot;size&quot;:{&quot;width&quot;:632,&quot;height&quot;:148}}"/>
          <p:cNvPicPr preferRelativeResize="0"/>
          <p:nvPr/>
        </p:nvPicPr>
        <p:blipFill>
          <a:blip r:embed="rId3">
            <a:alphaModFix/>
          </a:blip>
          <a:stretch>
            <a:fillRect/>
          </a:stretch>
        </p:blipFill>
        <p:spPr>
          <a:xfrm>
            <a:off x="542638" y="1867549"/>
            <a:ext cx="7511276" cy="1758975"/>
          </a:xfrm>
          <a:prstGeom prst="rect">
            <a:avLst/>
          </a:prstGeom>
          <a:noFill/>
          <a:ln>
            <a:noFill/>
          </a:ln>
        </p:spPr>
      </p:pic>
      <p:pic>
        <p:nvPicPr>
          <p:cNvPr id="2" name="Picture 1">
            <a:extLst>
              <a:ext uri="{FF2B5EF4-FFF2-40B4-BE49-F238E27FC236}">
                <a16:creationId xmlns:a16="http://schemas.microsoft.com/office/drawing/2014/main" id="{86E33D9E-2D1B-3EE1-F91B-A6B9DB04BFC6}"/>
              </a:ext>
            </a:extLst>
          </p:cNvPr>
          <p:cNvPicPr>
            <a:picLocks noChangeAspect="1"/>
          </p:cNvPicPr>
          <p:nvPr/>
        </p:nvPicPr>
        <p:blipFill>
          <a:blip r:embed="rId4"/>
          <a:stretch>
            <a:fillRect/>
          </a:stretch>
        </p:blipFill>
        <p:spPr>
          <a:xfrm>
            <a:off x="2935224" y="2821237"/>
            <a:ext cx="1783080" cy="266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58" name="Google Shape;258;p28"/>
          <p:cNvSpPr txBox="1">
            <a:spLocks noGrp="1"/>
          </p:cNvSpPr>
          <p:nvPr>
            <p:ph type="body" idx="1"/>
          </p:nvPr>
        </p:nvSpPr>
        <p:spPr>
          <a:xfrm>
            <a:off x="390548" y="838985"/>
            <a:ext cx="8428200" cy="51413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Escreva uma matriz </a:t>
            </a:r>
            <a:r>
              <a:rPr lang="pt-BR" dirty="0" err="1"/>
              <a:t>T</a:t>
            </a:r>
            <a:r>
              <a:rPr lang="pt-BR" dirty="0"/>
              <a:t> representando essa transformação:</a:t>
            </a:r>
            <a:endParaRPr dirty="0"/>
          </a:p>
        </p:txBody>
      </p:sp>
      <p:sp>
        <p:nvSpPr>
          <p:cNvPr id="259" name="Google Shape;259;p28"/>
          <p:cNvSpPr txBox="1">
            <a:spLocks noGrp="1"/>
          </p:cNvSpPr>
          <p:nvPr>
            <p:ph type="sldNum" idx="12"/>
          </p:nvPr>
        </p:nvSpPr>
        <p:spPr>
          <a:xfrm>
            <a:off x="0" y="5422018"/>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grpSp>
        <p:nvGrpSpPr>
          <p:cNvPr id="265" name="Group 264">
            <a:extLst>
              <a:ext uri="{FF2B5EF4-FFF2-40B4-BE49-F238E27FC236}">
                <a16:creationId xmlns:a16="http://schemas.microsoft.com/office/drawing/2014/main" id="{A5AE5053-A63E-BF0F-122F-2F99C80EAE20}"/>
              </a:ext>
            </a:extLst>
          </p:cNvPr>
          <p:cNvGrpSpPr/>
          <p:nvPr/>
        </p:nvGrpSpPr>
        <p:grpSpPr>
          <a:xfrm>
            <a:off x="875489" y="2507787"/>
            <a:ext cx="1984442" cy="2119550"/>
            <a:chOff x="875489" y="2507787"/>
            <a:chExt cx="1984442" cy="2119550"/>
          </a:xfrm>
        </p:grpSpPr>
        <p:cxnSp>
          <p:nvCxnSpPr>
            <p:cNvPr id="3" name="Straight Arrow Connector 2">
              <a:extLst>
                <a:ext uri="{FF2B5EF4-FFF2-40B4-BE49-F238E27FC236}">
                  <a16:creationId xmlns:a16="http://schemas.microsoft.com/office/drawing/2014/main" id="{C9C2F30D-D168-012B-82FB-63EFC760173C}"/>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85598255-9CB8-B9CA-6659-FDBE217F823E}"/>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0E05CC19-772B-823D-CB7A-F7F7E7699D1E}"/>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19468DA-2631-12F8-9479-9D2F2CB647DB}"/>
                </a:ext>
              </a:extLst>
            </p:cNvPr>
            <p:cNvSpPr txBox="1"/>
            <p:nvPr/>
          </p:nvSpPr>
          <p:spPr>
            <a:xfrm>
              <a:off x="1585608" y="4319560"/>
              <a:ext cx="311285" cy="307777"/>
            </a:xfrm>
            <a:prstGeom prst="rect">
              <a:avLst/>
            </a:prstGeom>
            <a:noFill/>
          </p:spPr>
          <p:txBody>
            <a:bodyPr wrap="square">
              <a:spAutoFit/>
            </a:bodyPr>
            <a:lstStyle/>
            <a:p>
              <a:r>
                <a:rPr lang="pt-BR" b="1" dirty="0"/>
                <a:t>1</a:t>
              </a:r>
              <a:endParaRPr lang="en-US" b="1" dirty="0"/>
            </a:p>
          </p:txBody>
        </p:sp>
      </p:grpSp>
      <p:pic>
        <p:nvPicPr>
          <p:cNvPr id="14" name="Picture 13" descr="A glass with a candle in it&#10;&#10;Description automatically generated with low confidence">
            <a:extLst>
              <a:ext uri="{FF2B5EF4-FFF2-40B4-BE49-F238E27FC236}">
                <a16:creationId xmlns:a16="http://schemas.microsoft.com/office/drawing/2014/main" id="{CD33A9CD-FF08-2A28-67A0-D4F77D0255FA}"/>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263" name="Group 262">
            <a:extLst>
              <a:ext uri="{FF2B5EF4-FFF2-40B4-BE49-F238E27FC236}">
                <a16:creationId xmlns:a16="http://schemas.microsoft.com/office/drawing/2014/main" id="{ADCE8305-181C-47CE-7213-A089A88F5B4B}"/>
              </a:ext>
            </a:extLst>
          </p:cNvPr>
          <p:cNvGrpSpPr/>
          <p:nvPr/>
        </p:nvGrpSpPr>
        <p:grpSpPr>
          <a:xfrm>
            <a:off x="3020177" y="2816319"/>
            <a:ext cx="745578" cy="740785"/>
            <a:chOff x="3020177" y="2816319"/>
            <a:chExt cx="745578" cy="740785"/>
          </a:xfrm>
        </p:grpSpPr>
        <p:sp>
          <p:nvSpPr>
            <p:cNvPr id="20" name="Right Arrow 19">
              <a:extLst>
                <a:ext uri="{FF2B5EF4-FFF2-40B4-BE49-F238E27FC236}">
                  <a16:creationId xmlns:a16="http://schemas.microsoft.com/office/drawing/2014/main" id="{182A9B4E-9999-8FEA-94EA-2E83819C2406}"/>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BF8311B8-A56D-402F-7FF4-B12765802364}"/>
                </a:ext>
              </a:extLst>
            </p:cNvPr>
            <p:cNvSpPr txBox="1"/>
            <p:nvPr/>
          </p:nvSpPr>
          <p:spPr>
            <a:xfrm>
              <a:off x="3172585" y="2816319"/>
              <a:ext cx="431254" cy="660586"/>
            </a:xfrm>
            <a:prstGeom prst="rect">
              <a:avLst/>
            </a:prstGeom>
            <a:noFill/>
          </p:spPr>
          <p:txBody>
            <a:bodyPr wrap="square">
              <a:spAutoFit/>
            </a:bodyPr>
            <a:lstStyle/>
            <a:p>
              <a:r>
                <a:rPr lang="pt-BR" sz="3600" b="1" noProof="1"/>
                <a:t>T</a:t>
              </a:r>
              <a:endParaRPr lang="en-US" b="1" dirty="0"/>
            </a:p>
          </p:txBody>
        </p:sp>
      </p:grpSp>
      <p:pic>
        <p:nvPicPr>
          <p:cNvPr id="30" name="Picture 29" descr="A glass with a candle in it&#10;&#10;Description automatically generated with low confidence">
            <a:extLst>
              <a:ext uri="{FF2B5EF4-FFF2-40B4-BE49-F238E27FC236}">
                <a16:creationId xmlns:a16="http://schemas.microsoft.com/office/drawing/2014/main" id="{927B5174-398D-210A-90F1-AE8DA21F572C}"/>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262" name="Group 261">
            <a:extLst>
              <a:ext uri="{FF2B5EF4-FFF2-40B4-BE49-F238E27FC236}">
                <a16:creationId xmlns:a16="http://schemas.microsoft.com/office/drawing/2014/main" id="{C28BE501-1E54-3008-4CDF-4BC48BEA53D9}"/>
              </a:ext>
            </a:extLst>
          </p:cNvPr>
          <p:cNvGrpSpPr/>
          <p:nvPr/>
        </p:nvGrpSpPr>
        <p:grpSpPr>
          <a:xfrm>
            <a:off x="4136414" y="1478846"/>
            <a:ext cx="3982428" cy="4077848"/>
            <a:chOff x="3967078" y="1275647"/>
            <a:chExt cx="4357270" cy="4461671"/>
          </a:xfrm>
        </p:grpSpPr>
        <p:cxnSp>
          <p:nvCxnSpPr>
            <p:cNvPr id="23" name="Straight Arrow Connector 22">
              <a:extLst>
                <a:ext uri="{FF2B5EF4-FFF2-40B4-BE49-F238E27FC236}">
                  <a16:creationId xmlns:a16="http://schemas.microsoft.com/office/drawing/2014/main" id="{525F189B-D809-1A82-1919-80351BD323E4}"/>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C013CF-EADF-ACE5-2EB9-50F95E611A32}"/>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ECD9FAFA-CED1-607E-E279-865465F47245}"/>
                </a:ext>
              </a:extLst>
            </p:cNvPr>
            <p:cNvSpPr txBox="1"/>
            <p:nvPr/>
          </p:nvSpPr>
          <p:spPr>
            <a:xfrm>
              <a:off x="4677197" y="4325564"/>
              <a:ext cx="311285" cy="307777"/>
            </a:xfrm>
            <a:prstGeom prst="rect">
              <a:avLst/>
            </a:prstGeom>
            <a:noFill/>
          </p:spPr>
          <p:txBody>
            <a:bodyPr wrap="square">
              <a:spAutoFit/>
            </a:bodyPr>
            <a:lstStyle/>
            <a:p>
              <a:r>
                <a:rPr lang="pt-BR" b="1" dirty="0"/>
                <a:t>1</a:t>
              </a:r>
              <a:endParaRPr lang="en-US" b="1" dirty="0"/>
            </a:p>
          </p:txBody>
        </p:sp>
        <p:grpSp>
          <p:nvGrpSpPr>
            <p:cNvPr id="261" name="Group 260">
              <a:extLst>
                <a:ext uri="{FF2B5EF4-FFF2-40B4-BE49-F238E27FC236}">
                  <a16:creationId xmlns:a16="http://schemas.microsoft.com/office/drawing/2014/main" id="{D6A9E29A-74F6-A76E-9A07-E0A619BA431B}"/>
                </a:ext>
              </a:extLst>
            </p:cNvPr>
            <p:cNvGrpSpPr/>
            <p:nvPr/>
          </p:nvGrpSpPr>
          <p:grpSpPr>
            <a:xfrm>
              <a:off x="3967078" y="1412513"/>
              <a:ext cx="4357270" cy="4324805"/>
              <a:chOff x="3967078" y="1412513"/>
              <a:chExt cx="4357270" cy="4324805"/>
            </a:xfrm>
          </p:grpSpPr>
          <p:cxnSp>
            <p:nvCxnSpPr>
              <p:cNvPr id="62" name="Straight Arrow Connector 61">
                <a:extLst>
                  <a:ext uri="{FF2B5EF4-FFF2-40B4-BE49-F238E27FC236}">
                    <a16:creationId xmlns:a16="http://schemas.microsoft.com/office/drawing/2014/main" id="{941214B9-4864-A45B-71A9-243131C15684}"/>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B508D954-A1B9-EE38-11B9-49C0A90CFD49}"/>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D8695FCF-EEA3-8E4B-209B-77324624C340}"/>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947715C3-96EA-1AA3-315E-7711C1BEB9E5}"/>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4AA9E19D-5281-AC3F-4759-68A3FE8B580F}"/>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F732A3A9-C7B5-7096-D460-BA4E4E92D94C}"/>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367A3BB7-3D06-D7E5-7B5D-6F71F1D5AAA7}"/>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2" name="Straight Arrow Connector 21">
              <a:extLst>
                <a:ext uri="{FF2B5EF4-FFF2-40B4-BE49-F238E27FC236}">
                  <a16:creationId xmlns:a16="http://schemas.microsoft.com/office/drawing/2014/main" id="{86B44727-4038-7B01-BEAE-6E625643C1DF}"/>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0" name="Group 269">
            <a:extLst>
              <a:ext uri="{FF2B5EF4-FFF2-40B4-BE49-F238E27FC236}">
                <a16:creationId xmlns:a16="http://schemas.microsoft.com/office/drawing/2014/main" id="{FDB8E4FC-3023-DD84-74FE-4B271E90F173}"/>
              </a:ext>
            </a:extLst>
          </p:cNvPr>
          <p:cNvGrpSpPr/>
          <p:nvPr/>
        </p:nvGrpSpPr>
        <p:grpSpPr>
          <a:xfrm>
            <a:off x="285361" y="2871979"/>
            <a:ext cx="2352442" cy="1842837"/>
            <a:chOff x="285361" y="2871979"/>
            <a:chExt cx="2352442" cy="1842837"/>
          </a:xfrm>
        </p:grpSpPr>
        <p:grpSp>
          <p:nvGrpSpPr>
            <p:cNvPr id="264" name="Group 263">
              <a:extLst>
                <a:ext uri="{FF2B5EF4-FFF2-40B4-BE49-F238E27FC236}">
                  <a16:creationId xmlns:a16="http://schemas.microsoft.com/office/drawing/2014/main" id="{76D7C110-65B7-2DB3-916F-50867735551D}"/>
                </a:ext>
              </a:extLst>
            </p:cNvPr>
            <p:cNvGrpSpPr/>
            <p:nvPr/>
          </p:nvGrpSpPr>
          <p:grpSpPr>
            <a:xfrm>
              <a:off x="1027889" y="2927423"/>
              <a:ext cx="1319182" cy="1319182"/>
              <a:chOff x="1027889" y="2927423"/>
              <a:chExt cx="1319182" cy="1319182"/>
            </a:xfrm>
          </p:grpSpPr>
          <p:cxnSp>
            <p:nvCxnSpPr>
              <p:cNvPr id="16" name="Straight Arrow Connector 15">
                <a:extLst>
                  <a:ext uri="{FF2B5EF4-FFF2-40B4-BE49-F238E27FC236}">
                    <a16:creationId xmlns:a16="http://schemas.microsoft.com/office/drawing/2014/main" id="{FA66F26A-EAF0-9396-4C4A-70A620A96E6C}"/>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598E6B42-8717-78F3-8033-BD2EC735FE78}"/>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67" name="Oval 266">
              <a:extLst>
                <a:ext uri="{FF2B5EF4-FFF2-40B4-BE49-F238E27FC236}">
                  <a16:creationId xmlns:a16="http://schemas.microsoft.com/office/drawing/2014/main" id="{AD2019E5-BB0A-0133-D990-D498312D4327}"/>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268" name="TextBox 267">
                  <a:extLst>
                    <a:ext uri="{FF2B5EF4-FFF2-40B4-BE49-F238E27FC236}">
                      <a16:creationId xmlns:a16="http://schemas.microsoft.com/office/drawing/2014/main" id="{5B32781F-BC70-6E7B-9741-EF26589A2C26}"/>
                    </a:ext>
                  </a:extLst>
                </p:cNvPr>
                <p:cNvSpPr txBox="1"/>
                <p:nvPr/>
              </p:nvSpPr>
              <p:spPr>
                <a:xfrm>
                  <a:off x="285361" y="2871979"/>
                  <a:ext cx="6644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92D050"/>
                                </a:solidFill>
                                <a:latin typeface="Cambria Math" panose="02040503050406030204" pitchFamily="18" charset="0"/>
                              </a:rPr>
                            </m:ctrlPr>
                          </m:dPr>
                          <m:e>
                            <m:r>
                              <a:rPr lang="pt-BR" sz="2000" b="0" i="1" smtClean="0">
                                <a:solidFill>
                                  <a:srgbClr val="92D050"/>
                                </a:solidFill>
                                <a:latin typeface="Cambria Math" panose="02040503050406030204" pitchFamily="18" charset="0"/>
                              </a:rPr>
                              <m:t>0, 1</m:t>
                            </m:r>
                          </m:e>
                        </m:d>
                      </m:oMath>
                    </m:oMathPara>
                  </a14:m>
                  <a:endParaRPr lang="en-US" sz="2000" dirty="0">
                    <a:solidFill>
                      <a:srgbClr val="92D050"/>
                    </a:solidFill>
                  </a:endParaRPr>
                </a:p>
              </p:txBody>
            </p:sp>
          </mc:Choice>
          <mc:Fallback xmlns="">
            <p:sp>
              <p:nvSpPr>
                <p:cNvPr id="268" name="TextBox 267">
                  <a:extLst>
                    <a:ext uri="{FF2B5EF4-FFF2-40B4-BE49-F238E27FC236}">
                      <a16:creationId xmlns:a16="http://schemas.microsoft.com/office/drawing/2014/main" id="{5B32781F-BC70-6E7B-9741-EF26589A2C26}"/>
                    </a:ext>
                  </a:extLst>
                </p:cNvPr>
                <p:cNvSpPr txBox="1">
                  <a:spLocks noRot="1" noChangeAspect="1" noMove="1" noResize="1" noEditPoints="1" noAdjustHandles="1" noChangeArrowheads="1" noChangeShapeType="1" noTextEdit="1"/>
                </p:cNvSpPr>
                <p:nvPr/>
              </p:nvSpPr>
              <p:spPr>
                <a:xfrm>
                  <a:off x="285361" y="2871979"/>
                  <a:ext cx="664413" cy="307777"/>
                </a:xfrm>
                <a:prstGeom prst="rect">
                  <a:avLst/>
                </a:prstGeom>
                <a:blipFill>
                  <a:blip r:embed="rId7"/>
                  <a:stretch>
                    <a:fillRect b="-8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DD028FC3-A4D7-8AB9-935C-500C991CA58F}"/>
                    </a:ext>
                  </a:extLst>
                </p:cNvPr>
                <p:cNvSpPr txBox="1"/>
                <p:nvPr/>
              </p:nvSpPr>
              <p:spPr>
                <a:xfrm>
                  <a:off x="1973390" y="4407039"/>
                  <a:ext cx="66441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r>
                              <a:rPr lang="pt-BR" sz="2000" b="0" i="1" smtClean="0">
                                <a:solidFill>
                                  <a:srgbClr val="FF0000"/>
                                </a:solidFill>
                                <a:latin typeface="Cambria Math" panose="02040503050406030204" pitchFamily="18" charset="0"/>
                              </a:rPr>
                              <m:t>1, 0</m:t>
                            </m:r>
                          </m:e>
                        </m:d>
                      </m:oMath>
                    </m:oMathPara>
                  </a14:m>
                  <a:endParaRPr lang="en-US" sz="2000" dirty="0">
                    <a:solidFill>
                      <a:srgbClr val="FF0000"/>
                    </a:solidFill>
                  </a:endParaRPr>
                </a:p>
              </p:txBody>
            </p:sp>
          </mc:Choice>
          <mc:Fallback xmlns="">
            <p:sp>
              <p:nvSpPr>
                <p:cNvPr id="269" name="TextBox 268">
                  <a:extLst>
                    <a:ext uri="{FF2B5EF4-FFF2-40B4-BE49-F238E27FC236}">
                      <a16:creationId xmlns:a16="http://schemas.microsoft.com/office/drawing/2014/main" id="{DD028FC3-A4D7-8AB9-935C-500C991CA58F}"/>
                    </a:ext>
                  </a:extLst>
                </p:cNvPr>
                <p:cNvSpPr txBox="1">
                  <a:spLocks noRot="1" noChangeAspect="1" noMove="1" noResize="1" noEditPoints="1" noAdjustHandles="1" noChangeArrowheads="1" noChangeShapeType="1" noTextEdit="1"/>
                </p:cNvSpPr>
                <p:nvPr/>
              </p:nvSpPr>
              <p:spPr>
                <a:xfrm>
                  <a:off x="1973390" y="4407039"/>
                  <a:ext cx="664413" cy="307777"/>
                </a:xfrm>
                <a:prstGeom prst="rect">
                  <a:avLst/>
                </a:prstGeom>
                <a:blipFill>
                  <a:blip r:embed="rId8"/>
                  <a:stretch>
                    <a:fillRect b="-4000"/>
                  </a:stretch>
                </a:blipFill>
              </p:spPr>
              <p:txBody>
                <a:bodyPr/>
                <a:lstStyle/>
                <a:p>
                  <a:r>
                    <a:rPr lang="en-US">
                      <a:noFill/>
                    </a:rPr>
                    <a:t> </a:t>
                  </a:r>
                </a:p>
              </p:txBody>
            </p:sp>
          </mc:Fallback>
        </mc:AlternateContent>
      </p:grpSp>
      <p:grpSp>
        <p:nvGrpSpPr>
          <p:cNvPr id="5" name="Group 4">
            <a:extLst>
              <a:ext uri="{FF2B5EF4-FFF2-40B4-BE49-F238E27FC236}">
                <a16:creationId xmlns:a16="http://schemas.microsoft.com/office/drawing/2014/main" id="{E4B89969-A4C4-7C54-3F0B-708B4871A1FF}"/>
              </a:ext>
            </a:extLst>
          </p:cNvPr>
          <p:cNvGrpSpPr/>
          <p:nvPr/>
        </p:nvGrpSpPr>
        <p:grpSpPr>
          <a:xfrm>
            <a:off x="4636425" y="1789269"/>
            <a:ext cx="1775933" cy="3643093"/>
            <a:chOff x="4636425" y="1789269"/>
            <a:chExt cx="1775933" cy="3643093"/>
          </a:xfrm>
        </p:grpSpPr>
        <p:grpSp>
          <p:nvGrpSpPr>
            <p:cNvPr id="55" name="Group 54">
              <a:extLst>
                <a:ext uri="{FF2B5EF4-FFF2-40B4-BE49-F238E27FC236}">
                  <a16:creationId xmlns:a16="http://schemas.microsoft.com/office/drawing/2014/main" id="{5F665EE5-6873-0901-C1CD-743B17AE3EC7}"/>
                </a:ext>
              </a:extLst>
            </p:cNvPr>
            <p:cNvGrpSpPr/>
            <p:nvPr/>
          </p:nvGrpSpPr>
          <p:grpSpPr>
            <a:xfrm>
              <a:off x="4878709" y="1789269"/>
              <a:ext cx="1533649" cy="1178621"/>
              <a:chOff x="4779241" y="1615288"/>
              <a:chExt cx="1678002" cy="1289557"/>
            </a:xfrm>
          </p:grpSpPr>
          <p:cxnSp>
            <p:nvCxnSpPr>
              <p:cNvPr id="37" name="Straight Arrow Connector 36">
                <a:extLst>
                  <a:ext uri="{FF2B5EF4-FFF2-40B4-BE49-F238E27FC236}">
                    <a16:creationId xmlns:a16="http://schemas.microsoft.com/office/drawing/2014/main" id="{CC4BBB65-C48C-9A28-2199-17B3AFE4785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46" name="TextBox 45">
                    <a:extLst>
                      <a:ext uri="{FF2B5EF4-FFF2-40B4-BE49-F238E27FC236}">
                        <a16:creationId xmlns:a16="http://schemas.microsoft.com/office/drawing/2014/main" id="{818C070F-A69F-EB92-155E-DA7B0907C72B}"/>
                      </a:ext>
                    </a:extLst>
                  </p:cNvPr>
                  <p:cNvSpPr txBox="1"/>
                  <p:nvPr/>
                </p:nvSpPr>
                <p:spPr>
                  <a:xfrm>
                    <a:off x="4779241" y="1615288"/>
                    <a:ext cx="1238801" cy="7285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0000"/>
                                  </a:solidFill>
                                  <a:latin typeface="Cambria Math" panose="02040503050406030204" pitchFamily="18" charset="0"/>
                                </a:rPr>
                              </m:ctrlPr>
                            </m:dPr>
                            <m:e>
                              <m:f>
                                <m:fPr>
                                  <m:ctrlPr>
                                    <a:rPr lang="en-US" sz="2000" i="1">
                                      <a:solidFill>
                                        <a:srgbClr val="FF0000"/>
                                      </a:solidFill>
                                      <a:latin typeface="Cambria Math" panose="02040503050406030204" pitchFamily="18" charset="0"/>
                                    </a:rPr>
                                  </m:ctrlPr>
                                </m:fPr>
                                <m:num>
                                  <m:rad>
                                    <m:radPr>
                                      <m:degHide m:val="on"/>
                                      <m:ctrlPr>
                                        <a:rPr lang="en-US" sz="2000" i="1">
                                          <a:solidFill>
                                            <a:srgbClr val="FF0000"/>
                                          </a:solidFill>
                                          <a:latin typeface="Cambria Math" panose="02040503050406030204" pitchFamily="18" charset="0"/>
                                        </a:rPr>
                                      </m:ctrlPr>
                                    </m:radPr>
                                    <m:deg/>
                                    <m:e>
                                      <m:r>
                                        <a:rPr lang="pt-BR" sz="2000" i="1">
                                          <a:solidFill>
                                            <a:srgbClr val="FF0000"/>
                                          </a:solidFill>
                                          <a:latin typeface="Cambria Math" panose="02040503050406030204" pitchFamily="18" charset="0"/>
                                        </a:rPr>
                                        <m:t>2</m:t>
                                      </m:r>
                                    </m:e>
                                  </m:rad>
                                </m:num>
                                <m:den>
                                  <m:r>
                                    <a:rPr lang="pt-BR" sz="2000" i="1">
                                      <a:solidFill>
                                        <a:srgbClr val="FF0000"/>
                                      </a:solidFill>
                                      <a:latin typeface="Cambria Math" panose="02040503050406030204" pitchFamily="18" charset="0"/>
                                    </a:rPr>
                                    <m:t>2</m:t>
                                  </m:r>
                                </m:den>
                              </m:f>
                              <m:r>
                                <a:rPr lang="pt-BR" sz="2000" i="1">
                                  <a:solidFill>
                                    <a:srgbClr val="FF0000"/>
                                  </a:solidFill>
                                  <a:latin typeface="Cambria Math" panose="02040503050406030204" pitchFamily="18" charset="0"/>
                                </a:rPr>
                                <m:t>,</m:t>
                              </m:r>
                              <m:r>
                                <a:rPr lang="pt-BR" sz="2000" b="0" i="1" smtClean="0">
                                  <a:solidFill>
                                    <a:srgbClr val="FF0000"/>
                                  </a:solidFill>
                                  <a:latin typeface="Cambria Math" panose="02040503050406030204" pitchFamily="18" charset="0"/>
                                </a:rPr>
                                <m:t> </m:t>
                              </m:r>
                              <m:f>
                                <m:fPr>
                                  <m:ctrlPr>
                                    <a:rPr lang="en-US" sz="2000" i="1">
                                      <a:solidFill>
                                        <a:srgbClr val="FF0000"/>
                                      </a:solidFill>
                                      <a:latin typeface="Cambria Math" panose="02040503050406030204" pitchFamily="18" charset="0"/>
                                    </a:rPr>
                                  </m:ctrlPr>
                                </m:fPr>
                                <m:num>
                                  <m:rad>
                                    <m:radPr>
                                      <m:degHide m:val="on"/>
                                      <m:ctrlPr>
                                        <a:rPr lang="en-US" sz="2000" i="1">
                                          <a:solidFill>
                                            <a:srgbClr val="FF0000"/>
                                          </a:solidFill>
                                          <a:latin typeface="Cambria Math" panose="02040503050406030204" pitchFamily="18" charset="0"/>
                                        </a:rPr>
                                      </m:ctrlPr>
                                    </m:radPr>
                                    <m:deg/>
                                    <m:e>
                                      <m:r>
                                        <a:rPr lang="pt-BR" sz="2000" i="1">
                                          <a:solidFill>
                                            <a:srgbClr val="FF0000"/>
                                          </a:solidFill>
                                          <a:latin typeface="Cambria Math" panose="02040503050406030204" pitchFamily="18" charset="0"/>
                                        </a:rPr>
                                        <m:t>2</m:t>
                                      </m:r>
                                    </m:e>
                                  </m:rad>
                                </m:num>
                                <m:den>
                                  <m:r>
                                    <a:rPr lang="pt-BR" sz="2000" i="1">
                                      <a:solidFill>
                                        <a:srgbClr val="FF0000"/>
                                      </a:solidFill>
                                      <a:latin typeface="Cambria Math" panose="02040503050406030204" pitchFamily="18" charset="0"/>
                                    </a:rPr>
                                    <m:t>2</m:t>
                                  </m:r>
                                </m:den>
                              </m:f>
                              <m:r>
                                <m:rPr>
                                  <m:nor/>
                                </m:rPr>
                                <a:rPr lang="en-US" sz="2000" dirty="0">
                                  <a:solidFill>
                                    <a:srgbClr val="FF0000"/>
                                  </a:solidFill>
                                </a:rPr>
                                <m:t> </m:t>
                              </m:r>
                            </m:e>
                          </m:d>
                        </m:oMath>
                      </m:oMathPara>
                    </a14:m>
                    <a:endParaRPr lang="en-US" sz="2000" dirty="0">
                      <a:solidFill>
                        <a:srgbClr val="FF0000"/>
                      </a:solidFill>
                    </a:endParaRPr>
                  </a:p>
                </p:txBody>
              </p:sp>
            </mc:Choice>
            <mc:Fallback>
              <p:sp>
                <p:nvSpPr>
                  <p:cNvPr id="46" name="TextBox 45">
                    <a:extLst>
                      <a:ext uri="{FF2B5EF4-FFF2-40B4-BE49-F238E27FC236}">
                        <a16:creationId xmlns:a16="http://schemas.microsoft.com/office/drawing/2014/main" id="{818C070F-A69F-EB92-155E-DA7B0907C72B}"/>
                      </a:ext>
                    </a:extLst>
                  </p:cNvPr>
                  <p:cNvSpPr txBox="1">
                    <a:spLocks noRot="1" noChangeAspect="1" noMove="1" noResize="1" noEditPoints="1" noAdjustHandles="1" noChangeArrowheads="1" noChangeShapeType="1" noTextEdit="1"/>
                  </p:cNvSpPr>
                  <p:nvPr/>
                </p:nvSpPr>
                <p:spPr>
                  <a:xfrm>
                    <a:off x="4779241" y="1615288"/>
                    <a:ext cx="1238801" cy="728597"/>
                  </a:xfrm>
                  <a:prstGeom prst="rect">
                    <a:avLst/>
                  </a:prstGeom>
                  <a:blipFill>
                    <a:blip r:embed="rId9"/>
                    <a:stretch>
                      <a:fillRect r="-1111" b="-9434"/>
                    </a:stretch>
                  </a:blipFill>
                </p:spPr>
                <p:txBody>
                  <a:bodyPr/>
                  <a:lstStyle/>
                  <a:p>
                    <a:r>
                      <a:rPr lang="en-US">
                        <a:noFill/>
                      </a:rPr>
                      <a:t> </a:t>
                    </a:r>
                  </a:p>
                </p:txBody>
              </p:sp>
            </mc:Fallback>
          </mc:AlternateContent>
        </p:grpSp>
        <p:grpSp>
          <p:nvGrpSpPr>
            <p:cNvPr id="57" name="Group 56">
              <a:extLst>
                <a:ext uri="{FF2B5EF4-FFF2-40B4-BE49-F238E27FC236}">
                  <a16:creationId xmlns:a16="http://schemas.microsoft.com/office/drawing/2014/main" id="{B90DEA37-A29A-8124-3FB1-DD09BCE64731}"/>
                </a:ext>
              </a:extLst>
            </p:cNvPr>
            <p:cNvGrpSpPr/>
            <p:nvPr/>
          </p:nvGrpSpPr>
          <p:grpSpPr>
            <a:xfrm>
              <a:off x="4636425" y="2988525"/>
              <a:ext cx="853866" cy="2443837"/>
              <a:chOff x="4514152" y="2927423"/>
              <a:chExt cx="934235" cy="2673860"/>
            </a:xfrm>
          </p:grpSpPr>
          <p:cxnSp>
            <p:nvCxnSpPr>
              <p:cNvPr id="38" name="Straight Arrow Connector 37">
                <a:extLst>
                  <a:ext uri="{FF2B5EF4-FFF2-40B4-BE49-F238E27FC236}">
                    <a16:creationId xmlns:a16="http://schemas.microsoft.com/office/drawing/2014/main" id="{2BF9A5B2-8BA5-ABBE-77CF-9B5778A3A2F6}"/>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9B6078E9-D440-A219-7964-8B996A7880FF}"/>
                      </a:ext>
                    </a:extLst>
                  </p:cNvPr>
                  <p:cNvSpPr txBox="1"/>
                  <p:nvPr/>
                </p:nvSpPr>
                <p:spPr>
                  <a:xfrm>
                    <a:off x="4514152" y="4889991"/>
                    <a:ext cx="856773"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92D050"/>
                                  </a:solidFill>
                                  <a:latin typeface="Cambria Math" panose="02040503050406030204" pitchFamily="18" charset="0"/>
                                </a:rPr>
                              </m:ctrlPr>
                            </m:dPr>
                            <m:e>
                              <m:r>
                                <a:rPr lang="pt-BR" sz="2000" b="0" i="1" smtClean="0">
                                  <a:solidFill>
                                    <a:srgbClr val="92D050"/>
                                  </a:solidFill>
                                  <a:latin typeface="Cambria Math" panose="02040503050406030204" pitchFamily="18" charset="0"/>
                                </a:rPr>
                                <m:t>0, −2</m:t>
                              </m:r>
                            </m:e>
                          </m:d>
                        </m:oMath>
                      </m:oMathPara>
                    </a14:m>
                    <a:endParaRPr lang="en-US" sz="2000" dirty="0">
                      <a:solidFill>
                        <a:srgbClr val="92D050"/>
                      </a:solidFill>
                    </a:endParaRPr>
                  </a:p>
                </p:txBody>
              </p:sp>
            </mc:Choice>
            <mc:Fallback xmlns="">
              <p:sp>
                <p:nvSpPr>
                  <p:cNvPr id="49" name="TextBox 48">
                    <a:extLst>
                      <a:ext uri="{FF2B5EF4-FFF2-40B4-BE49-F238E27FC236}">
                        <a16:creationId xmlns:a16="http://schemas.microsoft.com/office/drawing/2014/main" id="{9B6078E9-D440-A219-7964-8B996A7880FF}"/>
                      </a:ext>
                    </a:extLst>
                  </p:cNvPr>
                  <p:cNvSpPr txBox="1">
                    <a:spLocks noRot="1" noChangeAspect="1" noMove="1" noResize="1" noEditPoints="1" noAdjustHandles="1" noChangeArrowheads="1" noChangeShapeType="1" noTextEdit="1"/>
                  </p:cNvSpPr>
                  <p:nvPr/>
                </p:nvSpPr>
                <p:spPr>
                  <a:xfrm>
                    <a:off x="4514152" y="4889991"/>
                    <a:ext cx="856773" cy="307777"/>
                  </a:xfrm>
                  <a:prstGeom prst="rect">
                    <a:avLst/>
                  </a:prstGeom>
                  <a:blipFill>
                    <a:blip r:embed="rId6"/>
                    <a:stretch>
                      <a:fillRect b="-17391"/>
                    </a:stretch>
                  </a:blipFill>
                </p:spPr>
                <p:txBody>
                  <a:bodyPr/>
                  <a:lstStyle/>
                  <a:p>
                    <a:r>
                      <a:rPr lang="en-US">
                        <a:noFill/>
                      </a:rPr>
                      <a:t> </a:t>
                    </a:r>
                  </a:p>
                </p:txBody>
              </p:sp>
            </mc:Fallback>
          </mc:AlternateContent>
        </p:grpSp>
        <p:grpSp>
          <p:nvGrpSpPr>
            <p:cNvPr id="4" name="Group 3">
              <a:extLst>
                <a:ext uri="{FF2B5EF4-FFF2-40B4-BE49-F238E27FC236}">
                  <a16:creationId xmlns:a16="http://schemas.microsoft.com/office/drawing/2014/main" id="{6FDCC133-AAAA-E727-228E-6F3EC07B9292}"/>
                </a:ext>
              </a:extLst>
            </p:cNvPr>
            <p:cNvGrpSpPr/>
            <p:nvPr/>
          </p:nvGrpSpPr>
          <p:grpSpPr>
            <a:xfrm>
              <a:off x="4788757" y="2876340"/>
              <a:ext cx="794392" cy="478029"/>
              <a:chOff x="4788757" y="2876340"/>
              <a:chExt cx="794392" cy="478029"/>
            </a:xfrm>
          </p:grpSpPr>
          <mc:AlternateContent xmlns:mc="http://schemas.openxmlformats.org/markup-compatibility/2006">
            <mc:Choice xmlns:a14="http://schemas.microsoft.com/office/drawing/2010/main" Requires="a14">
              <p:sp>
                <p:nvSpPr>
                  <p:cNvPr id="48" name="TextBox 47">
                    <a:extLst>
                      <a:ext uri="{FF2B5EF4-FFF2-40B4-BE49-F238E27FC236}">
                        <a16:creationId xmlns:a16="http://schemas.microsoft.com/office/drawing/2014/main" id="{CD3DC9FA-598B-E8DD-E5C4-7F15E842F6D7}"/>
                      </a:ext>
                    </a:extLst>
                  </p:cNvPr>
                  <p:cNvSpPr txBox="1"/>
                  <p:nvPr/>
                </p:nvSpPr>
                <p:spPr>
                  <a:xfrm>
                    <a:off x="4788757" y="3073069"/>
                    <a:ext cx="607256" cy="28130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2000" i="1" smtClean="0">
                                  <a:solidFill>
                                    <a:srgbClr val="FFC000"/>
                                  </a:solidFill>
                                  <a:latin typeface="Cambria Math" panose="02040503050406030204" pitchFamily="18" charset="0"/>
                                </a:rPr>
                              </m:ctrlPr>
                            </m:dPr>
                            <m:e>
                              <m:r>
                                <a:rPr lang="pt-BR" sz="2000" b="0" i="1" smtClean="0">
                                  <a:solidFill>
                                    <a:srgbClr val="FFC000"/>
                                  </a:solidFill>
                                  <a:latin typeface="Cambria Math" panose="02040503050406030204" pitchFamily="18" charset="0"/>
                                </a:rPr>
                                <m:t>1, 1</m:t>
                              </m:r>
                            </m:e>
                          </m:d>
                        </m:oMath>
                      </m:oMathPara>
                    </a14:m>
                    <a:endParaRPr lang="en-US" sz="2000" dirty="0">
                      <a:solidFill>
                        <a:srgbClr val="FFC000"/>
                      </a:solidFill>
                    </a:endParaRPr>
                  </a:p>
                </p:txBody>
              </p:sp>
            </mc:Choice>
            <mc:Fallback>
              <p:sp>
                <p:nvSpPr>
                  <p:cNvPr id="48" name="TextBox 47">
                    <a:extLst>
                      <a:ext uri="{FF2B5EF4-FFF2-40B4-BE49-F238E27FC236}">
                        <a16:creationId xmlns:a16="http://schemas.microsoft.com/office/drawing/2014/main" id="{CD3DC9FA-598B-E8DD-E5C4-7F15E842F6D7}"/>
                      </a:ext>
                    </a:extLst>
                  </p:cNvPr>
                  <p:cNvSpPr txBox="1">
                    <a:spLocks noRot="1" noChangeAspect="1" noMove="1" noResize="1" noEditPoints="1" noAdjustHandles="1" noChangeArrowheads="1" noChangeShapeType="1" noTextEdit="1"/>
                  </p:cNvSpPr>
                  <p:nvPr/>
                </p:nvSpPr>
                <p:spPr>
                  <a:xfrm>
                    <a:off x="4788757" y="3073069"/>
                    <a:ext cx="607256" cy="281300"/>
                  </a:xfrm>
                  <a:prstGeom prst="rect">
                    <a:avLst/>
                  </a:prstGeom>
                  <a:blipFill>
                    <a:blip r:embed="rId10"/>
                    <a:stretch>
                      <a:fillRect b="-17391"/>
                    </a:stretch>
                  </a:blipFill>
                </p:spPr>
                <p:txBody>
                  <a:bodyPr/>
                  <a:lstStyle/>
                  <a:p>
                    <a:r>
                      <a:rPr lang="en-US">
                        <a:noFill/>
                      </a:rPr>
                      <a:t> </a:t>
                    </a:r>
                  </a:p>
                </p:txBody>
              </p:sp>
            </mc:Fallback>
          </mc:AlternateContent>
          <p:sp>
            <p:nvSpPr>
              <p:cNvPr id="2" name="Oval 1">
                <a:extLst>
                  <a:ext uri="{FF2B5EF4-FFF2-40B4-BE49-F238E27FC236}">
                    <a16:creationId xmlns:a16="http://schemas.microsoft.com/office/drawing/2014/main" id="{B48143DF-E4EE-1A35-8EDF-1906C38BC02B}"/>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0"/>
                                        </p:tgtEl>
                                        <p:attrNameLst>
                                          <p:attrName>style.visibility</p:attrName>
                                        </p:attrNameLst>
                                      </p:cBhvr>
                                      <p:to>
                                        <p:strVal val="visible"/>
                                      </p:to>
                                    </p:set>
                                    <p:animEffect transition="in" filter="wipe(down)">
                                      <p:cBhvr>
                                        <p:cTn id="7" dur="500"/>
                                        <p:tgtEl>
                                          <p:spTgt spid="270"/>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66" name="Google Shape;266;p29"/>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Escreva uma matriz T representando essa transformação:</a:t>
            </a:r>
            <a:endParaRPr/>
          </a:p>
        </p:txBody>
      </p:sp>
      <p:sp>
        <p:nvSpPr>
          <p:cNvPr id="267" name="Google Shape;267;p2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268" name="Google Shape;268;p29"/>
          <p:cNvPicPr preferRelativeResize="0"/>
          <p:nvPr/>
        </p:nvPicPr>
        <p:blipFill rotWithShape="1">
          <a:blip r:embed="rId3">
            <a:alphaModFix/>
          </a:blip>
          <a:srcRect l="65420"/>
          <a:stretch>
            <a:fillRect/>
          </a:stretch>
        </p:blipFill>
        <p:spPr>
          <a:xfrm>
            <a:off x="5878287" y="1621643"/>
            <a:ext cx="2819659" cy="3385000"/>
          </a:xfrm>
          <a:prstGeom prst="rect">
            <a:avLst/>
          </a:prstGeom>
          <a:noFill/>
          <a:ln>
            <a:noFill/>
          </a:ln>
        </p:spPr>
      </p:pic>
      <p:grpSp>
        <p:nvGrpSpPr>
          <p:cNvPr id="2" name="Group 1">
            <a:extLst>
              <a:ext uri="{FF2B5EF4-FFF2-40B4-BE49-F238E27FC236}">
                <a16:creationId xmlns:a16="http://schemas.microsoft.com/office/drawing/2014/main" id="{B7C25B2C-A05A-DE16-DA33-005E6980B9C5}"/>
              </a:ext>
            </a:extLst>
          </p:cNvPr>
          <p:cNvGrpSpPr/>
          <p:nvPr/>
        </p:nvGrpSpPr>
        <p:grpSpPr>
          <a:xfrm>
            <a:off x="93070" y="1912955"/>
            <a:ext cx="5390285" cy="2806002"/>
            <a:chOff x="285361" y="1478846"/>
            <a:chExt cx="7833481" cy="4077848"/>
          </a:xfrm>
        </p:grpSpPr>
        <p:grpSp>
          <p:nvGrpSpPr>
            <p:cNvPr id="3" name="Group 2">
              <a:extLst>
                <a:ext uri="{FF2B5EF4-FFF2-40B4-BE49-F238E27FC236}">
                  <a16:creationId xmlns:a16="http://schemas.microsoft.com/office/drawing/2014/main" id="{9D658A19-BF82-6039-F976-41E485F288DA}"/>
                </a:ext>
              </a:extLst>
            </p:cNvPr>
            <p:cNvGrpSpPr/>
            <p:nvPr/>
          </p:nvGrpSpPr>
          <p:grpSpPr>
            <a:xfrm>
              <a:off x="875489" y="2507787"/>
              <a:ext cx="1984442" cy="2185124"/>
              <a:chOff x="875489" y="2507787"/>
              <a:chExt cx="1984442" cy="2185124"/>
            </a:xfrm>
          </p:grpSpPr>
          <p:cxnSp>
            <p:nvCxnSpPr>
              <p:cNvPr id="39" name="Straight Arrow Connector 38">
                <a:extLst>
                  <a:ext uri="{FF2B5EF4-FFF2-40B4-BE49-F238E27FC236}">
                    <a16:creationId xmlns:a16="http://schemas.microsoft.com/office/drawing/2014/main" id="{D81FBF61-5EDF-0CB9-4621-11B56DA508F0}"/>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D5ADD2F9-E801-4975-729C-90FE1FA8C1E6}"/>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379D451-C031-D708-97EF-695E7E8558D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25F9196A-BC40-D217-3F94-F658A220BE5E}"/>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 name="Picture 3" descr="A glass with a candle in it&#10;&#10;Description automatically generated with low confidence">
              <a:extLst>
                <a:ext uri="{FF2B5EF4-FFF2-40B4-BE49-F238E27FC236}">
                  <a16:creationId xmlns:a16="http://schemas.microsoft.com/office/drawing/2014/main" id="{D0A0B1C4-698C-2FAA-B345-C83C96D458E7}"/>
                </a:ext>
              </a:extLst>
            </p:cNvPr>
            <p:cNvPicPr>
              <a:picLocks noChangeAspect="1"/>
            </p:cNvPicPr>
            <p:nvPr/>
          </p:nvPicPr>
          <p:blipFill>
            <a:blip r:embed="rId4"/>
            <a:stretch>
              <a:fillRect/>
            </a:stretch>
          </p:blipFill>
          <p:spPr>
            <a:xfrm>
              <a:off x="1040859" y="2927423"/>
              <a:ext cx="1306212" cy="1306212"/>
            </a:xfrm>
            <a:prstGeom prst="rect">
              <a:avLst/>
            </a:prstGeom>
          </p:spPr>
        </p:pic>
        <p:grpSp>
          <p:nvGrpSpPr>
            <p:cNvPr id="5" name="Group 4">
              <a:extLst>
                <a:ext uri="{FF2B5EF4-FFF2-40B4-BE49-F238E27FC236}">
                  <a16:creationId xmlns:a16="http://schemas.microsoft.com/office/drawing/2014/main" id="{B63D63AB-D5B9-FC01-3257-74A823313E38}"/>
                </a:ext>
              </a:extLst>
            </p:cNvPr>
            <p:cNvGrpSpPr/>
            <p:nvPr/>
          </p:nvGrpSpPr>
          <p:grpSpPr>
            <a:xfrm>
              <a:off x="3020177" y="2816319"/>
              <a:ext cx="745578" cy="740785"/>
              <a:chOff x="3020177" y="2816319"/>
              <a:chExt cx="745578" cy="740785"/>
            </a:xfrm>
          </p:grpSpPr>
          <p:sp>
            <p:nvSpPr>
              <p:cNvPr id="37" name="Right Arrow 36">
                <a:extLst>
                  <a:ext uri="{FF2B5EF4-FFF2-40B4-BE49-F238E27FC236}">
                    <a16:creationId xmlns:a16="http://schemas.microsoft.com/office/drawing/2014/main" id="{5825B935-CE52-0B2B-C1D4-9654157DC103}"/>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a:extLst>
                  <a:ext uri="{FF2B5EF4-FFF2-40B4-BE49-F238E27FC236}">
                    <a16:creationId xmlns:a16="http://schemas.microsoft.com/office/drawing/2014/main" id="{DD09882C-A1C2-D767-0540-2DEF700F3613}"/>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6" name="Picture 5" descr="A glass with a candle in it&#10;&#10;Description automatically generated with low confidence">
              <a:extLst>
                <a:ext uri="{FF2B5EF4-FFF2-40B4-BE49-F238E27FC236}">
                  <a16:creationId xmlns:a16="http://schemas.microsoft.com/office/drawing/2014/main" id="{63CC3DAE-5F1E-7896-EAA4-EEA384473E03}"/>
                </a:ext>
              </a:extLst>
            </p:cNvPr>
            <p:cNvPicPr>
              <a:picLocks noChangeAspect="1"/>
            </p:cNvPicPr>
            <p:nvPr/>
          </p:nvPicPr>
          <p:blipFill>
            <a:blip r:embed="rId4"/>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7" name="Group 6">
              <a:extLst>
                <a:ext uri="{FF2B5EF4-FFF2-40B4-BE49-F238E27FC236}">
                  <a16:creationId xmlns:a16="http://schemas.microsoft.com/office/drawing/2014/main" id="{6618CD6B-C350-E714-2247-5A3997FC6DF1}"/>
                </a:ext>
              </a:extLst>
            </p:cNvPr>
            <p:cNvGrpSpPr/>
            <p:nvPr/>
          </p:nvGrpSpPr>
          <p:grpSpPr>
            <a:xfrm>
              <a:off x="4136414" y="1478846"/>
              <a:ext cx="3982428" cy="4077848"/>
              <a:chOff x="3967078" y="1275647"/>
              <a:chExt cx="4357270" cy="4461671"/>
            </a:xfrm>
          </p:grpSpPr>
          <p:cxnSp>
            <p:nvCxnSpPr>
              <p:cNvPr id="25" name="Straight Arrow Connector 24">
                <a:extLst>
                  <a:ext uri="{FF2B5EF4-FFF2-40B4-BE49-F238E27FC236}">
                    <a16:creationId xmlns:a16="http://schemas.microsoft.com/office/drawing/2014/main" id="{85AB6A98-E07E-C785-B2C3-44CFBFB03102}"/>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5C2E4D04-7E43-E219-C070-A3214143D617}"/>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55F34291-18CA-281D-67D1-20182FA80F23}"/>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8" name="Group 27">
                <a:extLst>
                  <a:ext uri="{FF2B5EF4-FFF2-40B4-BE49-F238E27FC236}">
                    <a16:creationId xmlns:a16="http://schemas.microsoft.com/office/drawing/2014/main" id="{D6A83048-0158-8BA8-75A7-CF804570C466}"/>
                  </a:ext>
                </a:extLst>
              </p:cNvPr>
              <p:cNvGrpSpPr/>
              <p:nvPr/>
            </p:nvGrpSpPr>
            <p:grpSpPr>
              <a:xfrm>
                <a:off x="3967078" y="1412513"/>
                <a:ext cx="4357270" cy="4324805"/>
                <a:chOff x="3967078" y="1412513"/>
                <a:chExt cx="4357270" cy="4324805"/>
              </a:xfrm>
            </p:grpSpPr>
            <p:cxnSp>
              <p:nvCxnSpPr>
                <p:cNvPr id="30" name="Straight Arrow Connector 29">
                  <a:extLst>
                    <a:ext uri="{FF2B5EF4-FFF2-40B4-BE49-F238E27FC236}">
                      <a16:creationId xmlns:a16="http://schemas.microsoft.com/office/drawing/2014/main" id="{488814FB-B6C8-A1C6-E1FA-53310C8D8DDE}"/>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6BA5EFF1-A5EA-6F3F-F6D5-B92F61A4F42F}"/>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FD102739-B0BF-CEE2-2853-2CEB2F23B79C}"/>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62307638-DDFC-3E7C-4D78-02E63CC3C75D}"/>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6D5B67E2-2621-DB61-23E2-352D4FFCF70E}"/>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98BEA09-C763-9025-BBEF-74BDE78FF571}"/>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DE7BB68-88A7-783A-63A7-7B6E7D78843F}"/>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4893CF59-A86D-9B39-8991-9C6C6443FB46}"/>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8B103753-D30E-5E4C-DB64-13658DCE096E}"/>
                </a:ext>
              </a:extLst>
            </p:cNvPr>
            <p:cNvGrpSpPr/>
            <p:nvPr/>
          </p:nvGrpSpPr>
          <p:grpSpPr>
            <a:xfrm>
              <a:off x="285361" y="2871979"/>
              <a:ext cx="2274169" cy="1806587"/>
              <a:chOff x="285361" y="2871979"/>
              <a:chExt cx="2274169" cy="1806587"/>
            </a:xfrm>
          </p:grpSpPr>
          <p:grpSp>
            <p:nvGrpSpPr>
              <p:cNvPr id="19" name="Group 18">
                <a:extLst>
                  <a:ext uri="{FF2B5EF4-FFF2-40B4-BE49-F238E27FC236}">
                    <a16:creationId xmlns:a16="http://schemas.microsoft.com/office/drawing/2014/main" id="{7CEA9D54-C6B3-BC2F-358E-C56CE131CAB4}"/>
                  </a:ext>
                </a:extLst>
              </p:cNvPr>
              <p:cNvGrpSpPr/>
              <p:nvPr/>
            </p:nvGrpSpPr>
            <p:grpSpPr>
              <a:xfrm>
                <a:off x="1027889" y="2927423"/>
                <a:ext cx="1319182" cy="1319182"/>
                <a:chOff x="1027889" y="2927423"/>
                <a:chExt cx="1319182" cy="1319182"/>
              </a:xfrm>
            </p:grpSpPr>
            <p:cxnSp>
              <p:nvCxnSpPr>
                <p:cNvPr id="23" name="Straight Arrow Connector 22">
                  <a:extLst>
                    <a:ext uri="{FF2B5EF4-FFF2-40B4-BE49-F238E27FC236}">
                      <a16:creationId xmlns:a16="http://schemas.microsoft.com/office/drawing/2014/main" id="{76CA0117-1EEF-D2D2-380A-4A329D1A849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071ED461-3F6E-FBEA-9D31-C49F3933404B}"/>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9A46258D-C379-67D0-A174-0F6822B19737}"/>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A56390BB-AC56-440F-C702-0962FFA92487}"/>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p:sp>
                <p:nvSpPr>
                  <p:cNvPr id="21" name="TextBox 20">
                    <a:extLst>
                      <a:ext uri="{FF2B5EF4-FFF2-40B4-BE49-F238E27FC236}">
                        <a16:creationId xmlns:a16="http://schemas.microsoft.com/office/drawing/2014/main" id="{A56390BB-AC56-440F-C702-0962FFA92487}"/>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6294774F-2E0B-3883-E807-0C2042246375}"/>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p:sp>
                <p:nvSpPr>
                  <p:cNvPr id="22" name="TextBox 21">
                    <a:extLst>
                      <a:ext uri="{FF2B5EF4-FFF2-40B4-BE49-F238E27FC236}">
                        <a16:creationId xmlns:a16="http://schemas.microsoft.com/office/drawing/2014/main" id="{6294774F-2E0B-3883-E807-0C2042246375}"/>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6"/>
                    <a:stretch>
                      <a:fillRect b="-1333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1AB7A4F6-6FD7-2FC7-43BB-633AEF88CE54}"/>
                </a:ext>
              </a:extLst>
            </p:cNvPr>
            <p:cNvGrpSpPr/>
            <p:nvPr/>
          </p:nvGrpSpPr>
          <p:grpSpPr>
            <a:xfrm>
              <a:off x="4636420" y="1789269"/>
              <a:ext cx="1775938" cy="3643093"/>
              <a:chOff x="4636420" y="1789269"/>
              <a:chExt cx="1775938" cy="3643093"/>
            </a:xfrm>
          </p:grpSpPr>
          <p:grpSp>
            <p:nvGrpSpPr>
              <p:cNvPr id="10" name="Group 9">
                <a:extLst>
                  <a:ext uri="{FF2B5EF4-FFF2-40B4-BE49-F238E27FC236}">
                    <a16:creationId xmlns:a16="http://schemas.microsoft.com/office/drawing/2014/main" id="{5680375B-8394-C5F6-4103-BD2A384D7D33}"/>
                  </a:ext>
                </a:extLst>
              </p:cNvPr>
              <p:cNvGrpSpPr/>
              <p:nvPr/>
            </p:nvGrpSpPr>
            <p:grpSpPr>
              <a:xfrm>
                <a:off x="4878709" y="1789269"/>
                <a:ext cx="1533649" cy="1178621"/>
                <a:chOff x="4779241" y="1615288"/>
                <a:chExt cx="1678002" cy="1289557"/>
              </a:xfrm>
            </p:grpSpPr>
            <p:cxnSp>
              <p:nvCxnSpPr>
                <p:cNvPr id="17" name="Straight Arrow Connector 16">
                  <a:extLst>
                    <a:ext uri="{FF2B5EF4-FFF2-40B4-BE49-F238E27FC236}">
                      <a16:creationId xmlns:a16="http://schemas.microsoft.com/office/drawing/2014/main" id="{F50AF26E-42DC-7BB1-98E6-0EACEE4405B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C85CFC73-3713-5200-3E02-AD0586936508}"/>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p:sp>
                  <p:nvSpPr>
                    <p:cNvPr id="18" name="TextBox 17">
                      <a:extLst>
                        <a:ext uri="{FF2B5EF4-FFF2-40B4-BE49-F238E27FC236}">
                          <a16:creationId xmlns:a16="http://schemas.microsoft.com/office/drawing/2014/main" id="{C85CFC73-3713-5200-3E02-AD0586936508}"/>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7"/>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6BBBC466-185D-47FE-97EB-F46964D155F8}"/>
                  </a:ext>
                </a:extLst>
              </p:cNvPr>
              <p:cNvGrpSpPr/>
              <p:nvPr/>
            </p:nvGrpSpPr>
            <p:grpSpPr>
              <a:xfrm>
                <a:off x="4636420" y="2988525"/>
                <a:ext cx="853865" cy="2443837"/>
                <a:chOff x="4514152" y="2927423"/>
                <a:chExt cx="934235" cy="2673860"/>
              </a:xfrm>
            </p:grpSpPr>
            <p:cxnSp>
              <p:nvCxnSpPr>
                <p:cNvPr id="15" name="Straight Arrow Connector 14">
                  <a:extLst>
                    <a:ext uri="{FF2B5EF4-FFF2-40B4-BE49-F238E27FC236}">
                      <a16:creationId xmlns:a16="http://schemas.microsoft.com/office/drawing/2014/main" id="{466149D8-5BB4-9F62-308D-A626DF98389E}"/>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4DDFDC4-86B0-19D0-2DCE-AC35AE9A2728}"/>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p:sp>
                  <p:nvSpPr>
                    <p:cNvPr id="16" name="TextBox 15">
                      <a:extLst>
                        <a:ext uri="{FF2B5EF4-FFF2-40B4-BE49-F238E27FC236}">
                          <a16:creationId xmlns:a16="http://schemas.microsoft.com/office/drawing/2014/main" id="{B4DDFDC4-86B0-19D0-2DCE-AC35AE9A2728}"/>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8"/>
                      <a:stretch>
                        <a:fillRect b="-1250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062C9D78-D245-91F6-5686-6D03964CB677}"/>
                  </a:ext>
                </a:extLst>
              </p:cNvPr>
              <p:cNvGrpSpPr/>
              <p:nvPr/>
            </p:nvGrpSpPr>
            <p:grpSpPr>
              <a:xfrm>
                <a:off x="4788757" y="2876340"/>
                <a:ext cx="794392" cy="468258"/>
                <a:chOff x="4788757" y="2876340"/>
                <a:chExt cx="794392" cy="468258"/>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2DAAF5EC-F35F-6932-3E26-0C93D36B9C5C}"/>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p:sp>
                  <p:nvSpPr>
                    <p:cNvPr id="13" name="TextBox 12">
                      <a:extLst>
                        <a:ext uri="{FF2B5EF4-FFF2-40B4-BE49-F238E27FC236}">
                          <a16:creationId xmlns:a16="http://schemas.microsoft.com/office/drawing/2014/main" id="{2DAAF5EC-F35F-6932-3E26-0C93D36B9C5C}"/>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9"/>
                      <a:stretch>
                        <a:fillRect b="-13333"/>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8BA0CC4F-5097-A8BA-85B3-901B07E66D72}"/>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E1AF-F8BB-7244-44CA-13B279F504A4}"/>
              </a:ext>
            </a:extLst>
          </p:cNvPr>
          <p:cNvSpPr>
            <a:spLocks noGrp="1"/>
          </p:cNvSpPr>
          <p:nvPr>
            <p:ph type="title"/>
          </p:nvPr>
        </p:nvSpPr>
        <p:spPr/>
        <p:txBody>
          <a:bodyPr/>
          <a:lstStyle/>
          <a:p>
            <a:r>
              <a:rPr lang="en-US" sz="2650" dirty="0"/>
              <a:t>Reality Engine - SGI</a:t>
            </a:r>
            <a:endParaRPr lang="en-US" dirty="0"/>
          </a:p>
        </p:txBody>
      </p:sp>
      <p:sp>
        <p:nvSpPr>
          <p:cNvPr id="3" name="Text Placeholder 2">
            <a:extLst>
              <a:ext uri="{FF2B5EF4-FFF2-40B4-BE49-F238E27FC236}">
                <a16:creationId xmlns:a16="http://schemas.microsoft.com/office/drawing/2014/main" id="{240A7495-68D4-5BE1-F2B8-45040FD30EEC}"/>
              </a:ext>
            </a:extLst>
          </p:cNvPr>
          <p:cNvSpPr>
            <a:spLocks noGrp="1"/>
          </p:cNvSpPr>
          <p:nvPr>
            <p:ph type="body" idx="1"/>
          </p:nvPr>
        </p:nvSpPr>
        <p:spPr>
          <a:xfrm>
            <a:off x="236334" y="838985"/>
            <a:ext cx="8582446" cy="4496159"/>
          </a:xfrm>
        </p:spPr>
        <p:txBody>
          <a:bodyPr/>
          <a:lstStyle/>
          <a:p>
            <a:r>
              <a:rPr lang="en-US" sz="1200" b="1" dirty="0">
                <a:solidFill>
                  <a:srgbClr val="300075"/>
                </a:solidFill>
              </a:rPr>
              <a:t>GE8 Geometry Engine</a:t>
            </a:r>
            <a:endParaRPr lang="en-US" dirty="0"/>
          </a:p>
          <a:p>
            <a:r>
              <a:rPr lang="en-US" sz="1200" dirty="0"/>
              <a:t>The GE8 board contains the actual Geometry Engine with 8 Intel i860XP processors as well as the interface to the host system.</a:t>
            </a:r>
            <a:endParaRPr lang="en-US" dirty="0"/>
          </a:p>
          <a:p>
            <a:r>
              <a:rPr lang="en-US" sz="1200" b="1" dirty="0">
                <a:solidFill>
                  <a:srgbClr val="300075"/>
                </a:solidFill>
              </a:rPr>
              <a:t>RM4 Raster Manager</a:t>
            </a:r>
            <a:endParaRPr lang="en-US" dirty="0"/>
          </a:p>
          <a:p>
            <a:r>
              <a:rPr lang="en-US" sz="1200" dirty="0"/>
              <a:t>Up to 4 RM4 boards are supported depending on chassis type. The last RM4 board in the line (rightmost one) needs to be terminated (RM4T). Termination is required on the RM side of the graphics pipeline and is done by adding appropriate resistors into the sockets on the RM4 board. This is required on Crimson and </a:t>
            </a:r>
            <a:r>
              <a:rPr lang="en-US" sz="1200" dirty="0" err="1"/>
              <a:t>PowerSeries</a:t>
            </a:r>
            <a:r>
              <a:rPr lang="en-US" sz="1200" dirty="0"/>
              <a:t> only.</a:t>
            </a:r>
            <a:endParaRPr lang="en-US" dirty="0"/>
          </a:p>
          <a:p>
            <a:r>
              <a:rPr lang="en-US" sz="1200" b="1" dirty="0">
                <a:solidFill>
                  <a:srgbClr val="300075"/>
                </a:solidFill>
              </a:rPr>
              <a:t>DG2 Display Generator</a:t>
            </a:r>
            <a:endParaRPr lang="en-US" dirty="0"/>
          </a:p>
          <a:p>
            <a:r>
              <a:rPr lang="en-US" sz="1200" dirty="0"/>
              <a:t>The Display Generator creates an analog output for display.</a:t>
            </a:r>
            <a:endParaRPr lang="en-US" dirty="0"/>
          </a:p>
          <a:p>
            <a:endParaRPr lang="en-US" dirty="0"/>
          </a:p>
        </p:txBody>
      </p:sp>
      <p:sp>
        <p:nvSpPr>
          <p:cNvPr id="4" name="Slide Number Placeholder 3">
            <a:extLst>
              <a:ext uri="{FF2B5EF4-FFF2-40B4-BE49-F238E27FC236}">
                <a16:creationId xmlns:a16="http://schemas.microsoft.com/office/drawing/2014/main" id="{0544EFCE-E983-283A-71E5-04B212DBB3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a:t>3</a:t>
            </a:fld>
            <a:endParaRPr lang="pt-BR"/>
          </a:p>
        </p:txBody>
      </p:sp>
      <p:sp>
        <p:nvSpPr>
          <p:cNvPr id="7" name="TextBox 6">
            <a:extLst>
              <a:ext uri="{FF2B5EF4-FFF2-40B4-BE49-F238E27FC236}">
                <a16:creationId xmlns:a16="http://schemas.microsoft.com/office/drawing/2014/main" id="{AC890808-D530-3717-1B0C-1DCE793040F9}"/>
              </a:ext>
            </a:extLst>
          </p:cNvPr>
          <p:cNvSpPr txBox="1"/>
          <p:nvPr/>
        </p:nvSpPr>
        <p:spPr>
          <a:xfrm>
            <a:off x="2447471" y="5341257"/>
            <a:ext cx="63717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http://archive.irixnet.org/sgistuff/hardware/graphics/realityengine.html</a:t>
            </a:r>
          </a:p>
        </p:txBody>
      </p:sp>
      <p:grpSp>
        <p:nvGrpSpPr>
          <p:cNvPr id="13" name="Group 12">
            <a:extLst>
              <a:ext uri="{FF2B5EF4-FFF2-40B4-BE49-F238E27FC236}">
                <a16:creationId xmlns:a16="http://schemas.microsoft.com/office/drawing/2014/main" id="{438BAFDC-9C67-7C1A-91D5-9180EF876145}"/>
              </a:ext>
            </a:extLst>
          </p:cNvPr>
          <p:cNvGrpSpPr/>
          <p:nvPr/>
        </p:nvGrpSpPr>
        <p:grpSpPr>
          <a:xfrm>
            <a:off x="234043" y="3296556"/>
            <a:ext cx="8585200" cy="1734458"/>
            <a:chOff x="143328" y="3087914"/>
            <a:chExt cx="11007272" cy="2242457"/>
          </a:xfrm>
        </p:grpSpPr>
        <p:pic>
          <p:nvPicPr>
            <p:cNvPr id="8" name="Picture 7">
              <a:extLst>
                <a:ext uri="{FF2B5EF4-FFF2-40B4-BE49-F238E27FC236}">
                  <a16:creationId xmlns:a16="http://schemas.microsoft.com/office/drawing/2014/main" id="{4305B39C-6F51-5A82-A627-C45BD3683576}"/>
                </a:ext>
              </a:extLst>
            </p:cNvPr>
            <p:cNvPicPr>
              <a:picLocks noChangeAspect="1"/>
            </p:cNvPicPr>
            <p:nvPr/>
          </p:nvPicPr>
          <p:blipFill>
            <a:blip r:embed="rId3"/>
            <a:stretch>
              <a:fillRect/>
            </a:stretch>
          </p:blipFill>
          <p:spPr>
            <a:xfrm>
              <a:off x="143328" y="3087914"/>
              <a:ext cx="1491343" cy="1997529"/>
            </a:xfrm>
            <a:prstGeom prst="rect">
              <a:avLst/>
            </a:prstGeom>
          </p:spPr>
        </p:pic>
        <p:pic>
          <p:nvPicPr>
            <p:cNvPr id="9" name="Picture 8" descr="A close-up of a computer&#10;&#10;Description automatically generated">
              <a:extLst>
                <a:ext uri="{FF2B5EF4-FFF2-40B4-BE49-F238E27FC236}">
                  <a16:creationId xmlns:a16="http://schemas.microsoft.com/office/drawing/2014/main" id="{8F6A9BD5-578E-378B-64A1-9D0810AB7BB4}"/>
                </a:ext>
              </a:extLst>
            </p:cNvPr>
            <p:cNvPicPr>
              <a:picLocks noChangeAspect="1"/>
            </p:cNvPicPr>
            <p:nvPr/>
          </p:nvPicPr>
          <p:blipFill>
            <a:blip r:embed="rId4"/>
            <a:stretch>
              <a:fillRect/>
            </a:stretch>
          </p:blipFill>
          <p:spPr>
            <a:xfrm>
              <a:off x="723900" y="3396342"/>
              <a:ext cx="1455058" cy="1934029"/>
            </a:xfrm>
            <a:prstGeom prst="rect">
              <a:avLst/>
            </a:prstGeom>
          </p:spPr>
        </p:pic>
        <p:pic>
          <p:nvPicPr>
            <p:cNvPr id="10" name="Picture 9" descr="A close up of a circuit board&#10;&#10;Description automatically generated">
              <a:extLst>
                <a:ext uri="{FF2B5EF4-FFF2-40B4-BE49-F238E27FC236}">
                  <a16:creationId xmlns:a16="http://schemas.microsoft.com/office/drawing/2014/main" id="{F8446E77-C12B-2BB0-A9C5-652AD1F1A478}"/>
                </a:ext>
              </a:extLst>
            </p:cNvPr>
            <p:cNvPicPr>
              <a:picLocks noChangeAspect="1"/>
            </p:cNvPicPr>
            <p:nvPr/>
          </p:nvPicPr>
          <p:blipFill>
            <a:blip r:embed="rId5"/>
            <a:stretch>
              <a:fillRect/>
            </a:stretch>
          </p:blipFill>
          <p:spPr>
            <a:xfrm>
              <a:off x="2474685" y="3153229"/>
              <a:ext cx="2743200" cy="2057400"/>
            </a:xfrm>
            <a:prstGeom prst="rect">
              <a:avLst/>
            </a:prstGeom>
          </p:spPr>
        </p:pic>
        <p:pic>
          <p:nvPicPr>
            <p:cNvPr id="11" name="Picture 10" descr="A close up of a circuit board&#10;&#10;Description automatically generated">
              <a:extLst>
                <a:ext uri="{FF2B5EF4-FFF2-40B4-BE49-F238E27FC236}">
                  <a16:creationId xmlns:a16="http://schemas.microsoft.com/office/drawing/2014/main" id="{40FF2080-B929-07A2-9522-71307731D699}"/>
                </a:ext>
              </a:extLst>
            </p:cNvPr>
            <p:cNvPicPr>
              <a:picLocks noChangeAspect="1"/>
            </p:cNvPicPr>
            <p:nvPr/>
          </p:nvPicPr>
          <p:blipFill>
            <a:blip r:embed="rId6"/>
            <a:stretch>
              <a:fillRect/>
            </a:stretch>
          </p:blipFill>
          <p:spPr>
            <a:xfrm>
              <a:off x="5404757" y="3153229"/>
              <a:ext cx="2743200" cy="2057400"/>
            </a:xfrm>
            <a:prstGeom prst="rect">
              <a:avLst/>
            </a:prstGeom>
          </p:spPr>
        </p:pic>
        <p:pic>
          <p:nvPicPr>
            <p:cNvPr id="12" name="Picture 11">
              <a:extLst>
                <a:ext uri="{FF2B5EF4-FFF2-40B4-BE49-F238E27FC236}">
                  <a16:creationId xmlns:a16="http://schemas.microsoft.com/office/drawing/2014/main" id="{A686755B-2304-9396-3BCF-DB89CC6BFECD}"/>
                </a:ext>
              </a:extLst>
            </p:cNvPr>
            <p:cNvPicPr>
              <a:picLocks noChangeAspect="1"/>
            </p:cNvPicPr>
            <p:nvPr/>
          </p:nvPicPr>
          <p:blipFill>
            <a:blip r:embed="rId7"/>
            <a:stretch>
              <a:fillRect/>
            </a:stretch>
          </p:blipFill>
          <p:spPr>
            <a:xfrm>
              <a:off x="8407400" y="3153229"/>
              <a:ext cx="2743200" cy="2057400"/>
            </a:xfrm>
            <a:prstGeom prst="rect">
              <a:avLst/>
            </a:prstGeom>
          </p:spPr>
        </p:pic>
      </p:grpSp>
      <p:sp>
        <p:nvSpPr>
          <p:cNvPr id="14" name="TextBox 13">
            <a:extLst>
              <a:ext uri="{FF2B5EF4-FFF2-40B4-BE49-F238E27FC236}">
                <a16:creationId xmlns:a16="http://schemas.microsoft.com/office/drawing/2014/main" id="{67927858-106F-7B6F-E8F0-A07A632DB59F}"/>
              </a:ext>
            </a:extLst>
          </p:cNvPr>
          <p:cNvSpPr txBox="1"/>
          <p:nvPr/>
        </p:nvSpPr>
        <p:spPr>
          <a:xfrm>
            <a:off x="2066471" y="4887687"/>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rPr>
              <a:t>GE</a:t>
            </a:r>
            <a:endParaRPr lang="en-US" b="1"/>
          </a:p>
        </p:txBody>
      </p:sp>
      <p:sp>
        <p:nvSpPr>
          <p:cNvPr id="15" name="TextBox 14">
            <a:extLst>
              <a:ext uri="{FF2B5EF4-FFF2-40B4-BE49-F238E27FC236}">
                <a16:creationId xmlns:a16="http://schemas.microsoft.com/office/drawing/2014/main" id="{9236A888-3F68-9B2B-1BB1-230290BAD7EA}"/>
              </a:ext>
            </a:extLst>
          </p:cNvPr>
          <p:cNvSpPr txBox="1"/>
          <p:nvPr/>
        </p:nvSpPr>
        <p:spPr>
          <a:xfrm>
            <a:off x="4334328" y="4905829"/>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RM</a:t>
            </a:r>
            <a:endParaRPr lang="en-US" b="1" dirty="0"/>
          </a:p>
        </p:txBody>
      </p:sp>
      <p:sp>
        <p:nvSpPr>
          <p:cNvPr id="16" name="TextBox 15">
            <a:extLst>
              <a:ext uri="{FF2B5EF4-FFF2-40B4-BE49-F238E27FC236}">
                <a16:creationId xmlns:a16="http://schemas.microsoft.com/office/drawing/2014/main" id="{79556E91-1D12-BA37-A8F3-6D584DE21BC6}"/>
              </a:ext>
            </a:extLst>
          </p:cNvPr>
          <p:cNvSpPr txBox="1"/>
          <p:nvPr/>
        </p:nvSpPr>
        <p:spPr>
          <a:xfrm>
            <a:off x="6711042" y="4887686"/>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DG</a:t>
            </a:r>
            <a:endParaRPr lang="en-US" b="1" dirty="0"/>
          </a:p>
        </p:txBody>
      </p:sp>
    </p:spTree>
    <p:extLst>
      <p:ext uri="{BB962C8B-B14F-4D97-AF65-F5344CB8AC3E}">
        <p14:creationId xmlns:p14="http://schemas.microsoft.com/office/powerpoint/2010/main" val="293501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grpSp>
        <p:nvGrpSpPr>
          <p:cNvPr id="2" name="Group 1">
            <a:extLst>
              <a:ext uri="{FF2B5EF4-FFF2-40B4-BE49-F238E27FC236}">
                <a16:creationId xmlns:a16="http://schemas.microsoft.com/office/drawing/2014/main" id="{23A5337F-4A91-DAED-090E-7B1C1104DE55}"/>
              </a:ext>
            </a:extLst>
          </p:cNvPr>
          <p:cNvGrpSpPr/>
          <p:nvPr/>
        </p:nvGrpSpPr>
        <p:grpSpPr>
          <a:xfrm>
            <a:off x="99276" y="857258"/>
            <a:ext cx="5390285" cy="2806002"/>
            <a:chOff x="285361" y="1478846"/>
            <a:chExt cx="7833481" cy="4077848"/>
          </a:xfrm>
        </p:grpSpPr>
        <p:grpSp>
          <p:nvGrpSpPr>
            <p:cNvPr id="4" name="Group 3">
              <a:extLst>
                <a:ext uri="{FF2B5EF4-FFF2-40B4-BE49-F238E27FC236}">
                  <a16:creationId xmlns:a16="http://schemas.microsoft.com/office/drawing/2014/main" id="{44039184-18C1-3C94-6F65-A44153D7D171}"/>
                </a:ext>
              </a:extLst>
            </p:cNvPr>
            <p:cNvGrpSpPr/>
            <p:nvPr/>
          </p:nvGrpSpPr>
          <p:grpSpPr>
            <a:xfrm>
              <a:off x="875489" y="2507787"/>
              <a:ext cx="1984442" cy="2185124"/>
              <a:chOff x="875489" y="2507787"/>
              <a:chExt cx="1984442" cy="2185124"/>
            </a:xfrm>
          </p:grpSpPr>
          <p:cxnSp>
            <p:nvCxnSpPr>
              <p:cNvPr id="41" name="Straight Arrow Connector 40">
                <a:extLst>
                  <a:ext uri="{FF2B5EF4-FFF2-40B4-BE49-F238E27FC236}">
                    <a16:creationId xmlns:a16="http://schemas.microsoft.com/office/drawing/2014/main" id="{2D55541C-461A-674F-6E85-EFA6505854F9}"/>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D39A06B-6F49-8E95-B2BA-9CA906840876}"/>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8B0DF05A-15F0-897C-096D-846241E91E44}"/>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91C95F37-C313-BF64-140B-7EC3A491F156}"/>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5" name="Picture 4" descr="A glass with a candle in it&#10;&#10;Description automatically generated with low confidence">
              <a:extLst>
                <a:ext uri="{FF2B5EF4-FFF2-40B4-BE49-F238E27FC236}">
                  <a16:creationId xmlns:a16="http://schemas.microsoft.com/office/drawing/2014/main" id="{40F836FA-8FEE-E6F5-9735-81A889AD7DFC}"/>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7" name="Group 6">
              <a:extLst>
                <a:ext uri="{FF2B5EF4-FFF2-40B4-BE49-F238E27FC236}">
                  <a16:creationId xmlns:a16="http://schemas.microsoft.com/office/drawing/2014/main" id="{EBC391E9-4970-C8B5-D213-15EEBEC9CCFB}"/>
                </a:ext>
              </a:extLst>
            </p:cNvPr>
            <p:cNvGrpSpPr/>
            <p:nvPr/>
          </p:nvGrpSpPr>
          <p:grpSpPr>
            <a:xfrm>
              <a:off x="3020177" y="2816319"/>
              <a:ext cx="745578" cy="740785"/>
              <a:chOff x="3020177" y="2816319"/>
              <a:chExt cx="745578" cy="740785"/>
            </a:xfrm>
          </p:grpSpPr>
          <p:sp>
            <p:nvSpPr>
              <p:cNvPr id="39" name="Right Arrow 38">
                <a:extLst>
                  <a:ext uri="{FF2B5EF4-FFF2-40B4-BE49-F238E27FC236}">
                    <a16:creationId xmlns:a16="http://schemas.microsoft.com/office/drawing/2014/main" id="{38AC84B4-CD3F-0BF3-1C97-17A291F24921}"/>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40" name="TextBox 39">
                <a:extLst>
                  <a:ext uri="{FF2B5EF4-FFF2-40B4-BE49-F238E27FC236}">
                    <a16:creationId xmlns:a16="http://schemas.microsoft.com/office/drawing/2014/main" id="{2B13F8ED-0E32-3E37-6A12-CC7DE8743948}"/>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8" name="Picture 7" descr="A glass with a candle in it&#10;&#10;Description automatically generated with low confidence">
              <a:extLst>
                <a:ext uri="{FF2B5EF4-FFF2-40B4-BE49-F238E27FC236}">
                  <a16:creationId xmlns:a16="http://schemas.microsoft.com/office/drawing/2014/main" id="{4D45F096-AF3D-E3D6-825A-48BDE45AF38B}"/>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9" name="Group 8">
              <a:extLst>
                <a:ext uri="{FF2B5EF4-FFF2-40B4-BE49-F238E27FC236}">
                  <a16:creationId xmlns:a16="http://schemas.microsoft.com/office/drawing/2014/main" id="{C83A0327-BB3A-CBA2-AE3D-0700F7CFB3E4}"/>
                </a:ext>
              </a:extLst>
            </p:cNvPr>
            <p:cNvGrpSpPr/>
            <p:nvPr/>
          </p:nvGrpSpPr>
          <p:grpSpPr>
            <a:xfrm>
              <a:off x="4136414" y="1478846"/>
              <a:ext cx="3982428" cy="4077848"/>
              <a:chOff x="3967078" y="1275647"/>
              <a:chExt cx="4357270" cy="4461671"/>
            </a:xfrm>
          </p:grpSpPr>
          <p:cxnSp>
            <p:nvCxnSpPr>
              <p:cNvPr id="27" name="Straight Arrow Connector 26">
                <a:extLst>
                  <a:ext uri="{FF2B5EF4-FFF2-40B4-BE49-F238E27FC236}">
                    <a16:creationId xmlns:a16="http://schemas.microsoft.com/office/drawing/2014/main" id="{8A94C17A-1455-4452-B79D-7F63B3A52036}"/>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408EBFF4-16C0-4890-64F3-92E4D0DA4521}"/>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A19E5196-93CE-3D91-0269-A1A097B87C81}"/>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30" name="Group 29">
                <a:extLst>
                  <a:ext uri="{FF2B5EF4-FFF2-40B4-BE49-F238E27FC236}">
                    <a16:creationId xmlns:a16="http://schemas.microsoft.com/office/drawing/2014/main" id="{2B338D14-6D92-71C8-622E-0D8229AFC885}"/>
                  </a:ext>
                </a:extLst>
              </p:cNvPr>
              <p:cNvGrpSpPr/>
              <p:nvPr/>
            </p:nvGrpSpPr>
            <p:grpSpPr>
              <a:xfrm>
                <a:off x="3967078" y="1412513"/>
                <a:ext cx="4357270" cy="4324805"/>
                <a:chOff x="3967078" y="1412513"/>
                <a:chExt cx="4357270" cy="4324805"/>
              </a:xfrm>
            </p:grpSpPr>
            <p:cxnSp>
              <p:nvCxnSpPr>
                <p:cNvPr id="32" name="Straight Arrow Connector 31">
                  <a:extLst>
                    <a:ext uri="{FF2B5EF4-FFF2-40B4-BE49-F238E27FC236}">
                      <a16:creationId xmlns:a16="http://schemas.microsoft.com/office/drawing/2014/main" id="{9B32E66F-1ED7-3FC9-2718-8B902E28245A}"/>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CACB6731-2A9E-FCA0-D997-E1C2A424F452}"/>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DB7EFB09-6FB6-27B8-8D73-B1B17523DAA6}"/>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7DFCB8A-C722-FC59-4046-4174B229BE42}"/>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DC7D87F-7950-458D-DE06-E40DE92E6658}"/>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B4CF390-8FAD-C444-4663-3BCA5686FE0C}"/>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0F8C680E-FBB9-D546-C67D-515EB1232FC2}"/>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31" name="Straight Arrow Connector 30">
                <a:extLst>
                  <a:ext uri="{FF2B5EF4-FFF2-40B4-BE49-F238E27FC236}">
                    <a16:creationId xmlns:a16="http://schemas.microsoft.com/office/drawing/2014/main" id="{459E805D-BE13-84FC-31D3-AC1D23339552}"/>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a:extLst>
                <a:ext uri="{FF2B5EF4-FFF2-40B4-BE49-F238E27FC236}">
                  <a16:creationId xmlns:a16="http://schemas.microsoft.com/office/drawing/2014/main" id="{B53F13F1-3518-F944-F696-DE0C1E32FA1E}"/>
                </a:ext>
              </a:extLst>
            </p:cNvPr>
            <p:cNvGrpSpPr/>
            <p:nvPr/>
          </p:nvGrpSpPr>
          <p:grpSpPr>
            <a:xfrm>
              <a:off x="285361" y="2871979"/>
              <a:ext cx="2274169" cy="1806587"/>
              <a:chOff x="285361" y="2871979"/>
              <a:chExt cx="2274169" cy="1806587"/>
            </a:xfrm>
          </p:grpSpPr>
          <p:grpSp>
            <p:nvGrpSpPr>
              <p:cNvPr id="21" name="Group 20">
                <a:extLst>
                  <a:ext uri="{FF2B5EF4-FFF2-40B4-BE49-F238E27FC236}">
                    <a16:creationId xmlns:a16="http://schemas.microsoft.com/office/drawing/2014/main" id="{FBDE0EAC-6344-F130-F535-6A32CF5D0D42}"/>
                  </a:ext>
                </a:extLst>
              </p:cNvPr>
              <p:cNvGrpSpPr/>
              <p:nvPr/>
            </p:nvGrpSpPr>
            <p:grpSpPr>
              <a:xfrm>
                <a:off x="1027889" y="2927423"/>
                <a:ext cx="1319182" cy="1319182"/>
                <a:chOff x="1027889" y="2927423"/>
                <a:chExt cx="1319182" cy="1319182"/>
              </a:xfrm>
            </p:grpSpPr>
            <p:cxnSp>
              <p:nvCxnSpPr>
                <p:cNvPr id="25" name="Straight Arrow Connector 24">
                  <a:extLst>
                    <a:ext uri="{FF2B5EF4-FFF2-40B4-BE49-F238E27FC236}">
                      <a16:creationId xmlns:a16="http://schemas.microsoft.com/office/drawing/2014/main" id="{36596EC0-B2B7-64DF-CD79-6D7288E3EE3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0D5016AB-F6B6-B2C8-734A-EEA8CED36C11}"/>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2" name="Oval 21">
                <a:extLst>
                  <a:ext uri="{FF2B5EF4-FFF2-40B4-BE49-F238E27FC236}">
                    <a16:creationId xmlns:a16="http://schemas.microsoft.com/office/drawing/2014/main" id="{1D430D92-0A62-9BA7-70C2-4F2738F6B21D}"/>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446F8D0B-3DB6-C8BD-9B36-D8A99F601987}"/>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p:sp>
                <p:nvSpPr>
                  <p:cNvPr id="23" name="TextBox 22">
                    <a:extLst>
                      <a:ext uri="{FF2B5EF4-FFF2-40B4-BE49-F238E27FC236}">
                        <a16:creationId xmlns:a16="http://schemas.microsoft.com/office/drawing/2014/main" id="{446F8D0B-3DB6-C8BD-9B36-D8A99F601987}"/>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4"/>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4" name="TextBox 23">
                    <a:extLst>
                      <a:ext uri="{FF2B5EF4-FFF2-40B4-BE49-F238E27FC236}">
                        <a16:creationId xmlns:a16="http://schemas.microsoft.com/office/drawing/2014/main" id="{F20D8830-6FDA-3018-25EB-79F7E372DC91}"/>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p:sp>
                <p:nvSpPr>
                  <p:cNvPr id="24" name="TextBox 23">
                    <a:extLst>
                      <a:ext uri="{FF2B5EF4-FFF2-40B4-BE49-F238E27FC236}">
                        <a16:creationId xmlns:a16="http://schemas.microsoft.com/office/drawing/2014/main" id="{F20D8830-6FDA-3018-25EB-79F7E372DC91}"/>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5"/>
                    <a:stretch>
                      <a:fillRect b="-13333"/>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CAE7E4DC-C030-FE69-50DC-F89194E91DDB}"/>
                </a:ext>
              </a:extLst>
            </p:cNvPr>
            <p:cNvGrpSpPr/>
            <p:nvPr/>
          </p:nvGrpSpPr>
          <p:grpSpPr>
            <a:xfrm>
              <a:off x="4636420" y="1789269"/>
              <a:ext cx="1775938" cy="3643093"/>
              <a:chOff x="4636420" y="1789269"/>
              <a:chExt cx="1775938" cy="3643093"/>
            </a:xfrm>
          </p:grpSpPr>
          <p:grpSp>
            <p:nvGrpSpPr>
              <p:cNvPr id="12" name="Group 11">
                <a:extLst>
                  <a:ext uri="{FF2B5EF4-FFF2-40B4-BE49-F238E27FC236}">
                    <a16:creationId xmlns:a16="http://schemas.microsoft.com/office/drawing/2014/main" id="{60AD2C67-59DF-C5FA-C107-DD9DA26A5F29}"/>
                  </a:ext>
                </a:extLst>
              </p:cNvPr>
              <p:cNvGrpSpPr/>
              <p:nvPr/>
            </p:nvGrpSpPr>
            <p:grpSpPr>
              <a:xfrm>
                <a:off x="4878709" y="1789269"/>
                <a:ext cx="1533649" cy="1178621"/>
                <a:chOff x="4779241" y="1615288"/>
                <a:chExt cx="1678002" cy="1289557"/>
              </a:xfrm>
            </p:grpSpPr>
            <p:cxnSp>
              <p:nvCxnSpPr>
                <p:cNvPr id="19" name="Straight Arrow Connector 18">
                  <a:extLst>
                    <a:ext uri="{FF2B5EF4-FFF2-40B4-BE49-F238E27FC236}">
                      <a16:creationId xmlns:a16="http://schemas.microsoft.com/office/drawing/2014/main" id="{BD1AEBC3-E68E-2A50-BF8C-B48EA1E4F52B}"/>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a:extLst>
                        <a:ext uri="{FF2B5EF4-FFF2-40B4-BE49-F238E27FC236}">
                          <a16:creationId xmlns:a16="http://schemas.microsoft.com/office/drawing/2014/main" id="{9726BC83-3511-B089-8840-C5F02B0242C9}"/>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p:sp>
                  <p:nvSpPr>
                    <p:cNvPr id="20" name="TextBox 19">
                      <a:extLst>
                        <a:ext uri="{FF2B5EF4-FFF2-40B4-BE49-F238E27FC236}">
                          <a16:creationId xmlns:a16="http://schemas.microsoft.com/office/drawing/2014/main" id="{9726BC83-3511-B089-8840-C5F02B0242C9}"/>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6"/>
                      <a:stretch>
                        <a:fillRect/>
                      </a:stretch>
                    </a:blipFill>
                  </p:spPr>
                  <p:txBody>
                    <a:bodyPr/>
                    <a:lstStyle/>
                    <a:p>
                      <a:r>
                        <a:rPr lang="en-US">
                          <a:noFill/>
                        </a:rPr>
                        <a:t> </a:t>
                      </a:r>
                    </a:p>
                  </p:txBody>
                </p:sp>
              </mc:Fallback>
            </mc:AlternateContent>
          </p:grpSp>
          <p:grpSp>
            <p:nvGrpSpPr>
              <p:cNvPr id="13" name="Group 12">
                <a:extLst>
                  <a:ext uri="{FF2B5EF4-FFF2-40B4-BE49-F238E27FC236}">
                    <a16:creationId xmlns:a16="http://schemas.microsoft.com/office/drawing/2014/main" id="{AFDA8079-B7D6-0E39-44A5-15E33C8CACBA}"/>
                  </a:ext>
                </a:extLst>
              </p:cNvPr>
              <p:cNvGrpSpPr/>
              <p:nvPr/>
            </p:nvGrpSpPr>
            <p:grpSpPr>
              <a:xfrm>
                <a:off x="4636420" y="2988525"/>
                <a:ext cx="853865" cy="2443837"/>
                <a:chOff x="4514152" y="2927423"/>
                <a:chExt cx="934235" cy="2673860"/>
              </a:xfrm>
            </p:grpSpPr>
            <p:cxnSp>
              <p:nvCxnSpPr>
                <p:cNvPr id="17" name="Straight Arrow Connector 16">
                  <a:extLst>
                    <a:ext uri="{FF2B5EF4-FFF2-40B4-BE49-F238E27FC236}">
                      <a16:creationId xmlns:a16="http://schemas.microsoft.com/office/drawing/2014/main" id="{65DEDC30-CDD4-9DF2-3CCD-9B387235C1C5}"/>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4781AD1F-6BB8-CDF1-45EC-BFEC10364BE3}"/>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p:sp>
                  <p:nvSpPr>
                    <p:cNvPr id="18" name="TextBox 17">
                      <a:extLst>
                        <a:ext uri="{FF2B5EF4-FFF2-40B4-BE49-F238E27FC236}">
                          <a16:creationId xmlns:a16="http://schemas.microsoft.com/office/drawing/2014/main" id="{4781AD1F-6BB8-CDF1-45EC-BFEC10364BE3}"/>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7"/>
                      <a:stretch>
                        <a:fillRect b="-6250"/>
                      </a:stretch>
                    </a:blipFill>
                  </p:spPr>
                  <p:txBody>
                    <a:bodyPr/>
                    <a:lstStyle/>
                    <a:p>
                      <a:r>
                        <a:rPr lang="en-US">
                          <a:noFill/>
                        </a:rPr>
                        <a:t> </a:t>
                      </a:r>
                    </a:p>
                  </p:txBody>
                </p:sp>
              </mc:Fallback>
            </mc:AlternateContent>
          </p:grpSp>
          <p:grpSp>
            <p:nvGrpSpPr>
              <p:cNvPr id="14" name="Group 13">
                <a:extLst>
                  <a:ext uri="{FF2B5EF4-FFF2-40B4-BE49-F238E27FC236}">
                    <a16:creationId xmlns:a16="http://schemas.microsoft.com/office/drawing/2014/main" id="{8212FA71-5186-C5C5-C017-5236F11F6C57}"/>
                  </a:ext>
                </a:extLst>
              </p:cNvPr>
              <p:cNvGrpSpPr/>
              <p:nvPr/>
            </p:nvGrpSpPr>
            <p:grpSpPr>
              <a:xfrm>
                <a:off x="4788757" y="2876340"/>
                <a:ext cx="794392" cy="468258"/>
                <a:chOff x="4788757" y="2876340"/>
                <a:chExt cx="794392" cy="468258"/>
              </a:xfrm>
            </p:grpSpPr>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8C794E02-FCF7-1A9B-02A2-70A564F04658}"/>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p:sp>
                  <p:nvSpPr>
                    <p:cNvPr id="15" name="TextBox 14">
                      <a:extLst>
                        <a:ext uri="{FF2B5EF4-FFF2-40B4-BE49-F238E27FC236}">
                          <a16:creationId xmlns:a16="http://schemas.microsoft.com/office/drawing/2014/main" id="{8C794E02-FCF7-1A9B-02A2-70A564F04658}"/>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8"/>
                      <a:stretch>
                        <a:fillRect b="-6667"/>
                      </a:stretch>
                    </a:blipFill>
                  </p:spPr>
                  <p:txBody>
                    <a:bodyPr/>
                    <a:lstStyle/>
                    <a:p>
                      <a:r>
                        <a:rPr lang="en-US">
                          <a:noFill/>
                        </a:rPr>
                        <a:t> </a:t>
                      </a:r>
                    </a:p>
                  </p:txBody>
                </p:sp>
              </mc:Fallback>
            </mc:AlternateContent>
            <p:sp>
              <p:nvSpPr>
                <p:cNvPr id="16" name="Oval 15">
                  <a:extLst>
                    <a:ext uri="{FF2B5EF4-FFF2-40B4-BE49-F238E27FC236}">
                      <a16:creationId xmlns:a16="http://schemas.microsoft.com/office/drawing/2014/main" id="{A23B9FD7-0AC6-39FC-4A29-365B676787BA}"/>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pic>
        <p:nvPicPr>
          <p:cNvPr id="274" name="Google Shape;274;p30" descr="{&quot;type&quot;:&quot;$$&quot;,&quot;code&quot;:&quot;$$\\begin{bmatrix}\n{\\frac{{\\sqrt[]{2}}}{2}+1}\\\\\n{\\frac{{\\sqrt[]{2}}}{2}-1}\\\\\n{1}\\\\\n\\end{bmatrix}$$&quot;,&quot;backgroundColor&quot;:&quot;#ffffff&quot;,&quot;id&quot;:&quot;1&quot;,&quot;aid&quot;:null,&quot;backgroundColorModified&quot;:true,&quot;font&quot;:{&quot;family&quot;:&quot;Arial&quot;,&quot;size&quot;:20,&quot;color&quot;:&quot;#000000&quot;},&quot;ts&quot;:1630603114717,&quot;cs&quot;:&quot;IjRessh87Sk8sGvmn4G6sg==&quot;,&quot;size&quot;:{&quot;width&quot;:119.50000000000007,&quot;height&quot;:146.16666666666666}}"/>
          <p:cNvPicPr preferRelativeResize="0"/>
          <p:nvPr/>
        </p:nvPicPr>
        <p:blipFill>
          <a:blip r:embed="rId9">
            <a:alphaModFix/>
          </a:blip>
          <a:stretch>
            <a:fillRect/>
          </a:stretch>
        </p:blipFill>
        <p:spPr>
          <a:xfrm>
            <a:off x="7615130" y="3808030"/>
            <a:ext cx="1138238" cy="1392238"/>
          </a:xfrm>
          <a:prstGeom prst="rect">
            <a:avLst/>
          </a:prstGeom>
          <a:noFill/>
          <a:ln>
            <a:noFill/>
          </a:ln>
        </p:spPr>
      </p:pic>
      <p:sp>
        <p:nvSpPr>
          <p:cNvPr id="275" name="Google Shape;275;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76" name="Google Shape;276;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78" name="Google Shape;278;p30"/>
          <p:cNvSpPr txBox="1"/>
          <p:nvPr/>
        </p:nvSpPr>
        <p:spPr>
          <a:xfrm>
            <a:off x="901867" y="105216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279" name="Google Shape;279;p30"/>
          <p:cNvCxnSpPr/>
          <p:nvPr/>
        </p:nvCxnSpPr>
        <p:spPr>
          <a:xfrm>
            <a:off x="1218477" y="140690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280" name="Google Shape;280;p30"/>
          <p:cNvSpPr/>
          <p:nvPr/>
        </p:nvSpPr>
        <p:spPr>
          <a:xfrm>
            <a:off x="1444859" y="179870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0" descr="{&quot;id&quot;:&quot;1&quot;,&quot;backgroundColorModified&quot;:true,&quot;code&quot;:&quot;$$\\begin{bmatrix}\n{\\frac{{\\sqrt[]{2}}}{2}}&amp;{0}&amp;{1}\\\\\n{\\frac{{\\sqrt[]{2}}}{2}}&amp;{-2}&amp;{1}\\\\\n{0}&amp;{0}&amp;{1}\\\\\n\\end{bmatrix}\\cdot\\begin{bmatrix}\n{1}\\\\\n{1}\\\\\n{1}\\\\\n\\end{bmatrix}=$$&quot;,&quot;aid&quot;:null,&quot;backgroundColor&quot;:&quot;#ffffff&quot;,&quot;font&quot;:{&quot;color&quot;:&quot;#000000&quot;,&quot;size&quot;:20,&quot;family&quot;:&quot;Arial&quot;},&quot;type&quot;:&quot;$$&quot;,&quot;ts&quot;:1630603134824,&quot;cs&quot;:&quot;+StMH98dhcUREmD6pKseCw==&quot;,&quot;size&quot;:{&quot;width&quot;:305.25,&quot;height&quot;:146.25}}"/>
          <p:cNvPicPr preferRelativeResize="0"/>
          <p:nvPr/>
        </p:nvPicPr>
        <p:blipFill>
          <a:blip r:embed="rId10">
            <a:alphaModFix/>
          </a:blip>
          <a:stretch>
            <a:fillRect/>
          </a:stretch>
        </p:blipFill>
        <p:spPr>
          <a:xfrm>
            <a:off x="4524113" y="3808632"/>
            <a:ext cx="2907506" cy="1393031"/>
          </a:xfrm>
          <a:prstGeom prst="rect">
            <a:avLst/>
          </a:prstGeom>
          <a:noFill/>
          <a:ln>
            <a:noFill/>
          </a:ln>
        </p:spPr>
      </p:pic>
      <p:sp>
        <p:nvSpPr>
          <p:cNvPr id="282" name="Google Shape;282;p30"/>
          <p:cNvSpPr/>
          <p:nvPr/>
        </p:nvSpPr>
        <p:spPr>
          <a:xfrm>
            <a:off x="4271477" y="2956146"/>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562190" y="3697450"/>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6652746" y="3901004"/>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p:nvPr/>
        </p:nvSpPr>
        <p:spPr>
          <a:xfrm>
            <a:off x="4708303" y="2788251"/>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dirty="0">
                <a:solidFill>
                  <a:schemeClr val="dk1"/>
                </a:solidFill>
              </a:rPr>
              <a:t>(1.7, -0.3)</a:t>
            </a:r>
            <a:endParaRPr sz="1500" b="1" dirty="0"/>
          </a:p>
        </p:txBody>
      </p:sp>
      <p:cxnSp>
        <p:nvCxnSpPr>
          <p:cNvPr id="286" name="Google Shape;286;p30"/>
          <p:cNvCxnSpPr>
            <a:cxnSpLocks/>
          </p:cNvCxnSpPr>
          <p:nvPr/>
        </p:nvCxnSpPr>
        <p:spPr>
          <a:xfrm flipH="1">
            <a:off x="4407589" y="3012505"/>
            <a:ext cx="428526" cy="0"/>
          </a:xfrm>
          <a:prstGeom prst="straightConnector1">
            <a:avLst/>
          </a:prstGeom>
          <a:noFill/>
          <a:ln w="9525" cap="flat" cmpd="sng">
            <a:solidFill>
              <a:schemeClr val="dk2"/>
            </a:solidFill>
            <a:prstDash val="solid"/>
            <a:round/>
            <a:headEnd type="none" w="med" len="med"/>
            <a:tailEnd type="triangle" w="med" len="med"/>
          </a:ln>
        </p:spPr>
      </p:cxnSp>
      <p:sp>
        <p:nvSpPr>
          <p:cNvPr id="3" name="TextBox 2">
            <a:extLst>
              <a:ext uri="{FF2B5EF4-FFF2-40B4-BE49-F238E27FC236}">
                <a16:creationId xmlns:a16="http://schemas.microsoft.com/office/drawing/2014/main" id="{3D03F5D8-09B8-6162-D32E-95690A2BDF94}"/>
              </a:ext>
            </a:extLst>
          </p:cNvPr>
          <p:cNvSpPr txBox="1"/>
          <p:nvPr/>
        </p:nvSpPr>
        <p:spPr>
          <a:xfrm>
            <a:off x="6023070" y="2449179"/>
            <a:ext cx="2993891" cy="307777"/>
          </a:xfrm>
          <a:prstGeom prst="rect">
            <a:avLst/>
          </a:prstGeom>
          <a:noFill/>
        </p:spPr>
        <p:txBody>
          <a:bodyPr wrap="square">
            <a:spAutoFit/>
          </a:bodyPr>
          <a:lstStyle/>
          <a:p>
            <a:pPr marL="0" lvl="0" indent="0" algn="l" rtl="0">
              <a:spcBef>
                <a:spcPts val="0"/>
              </a:spcBef>
              <a:spcAft>
                <a:spcPts val="0"/>
              </a:spcAft>
              <a:buNone/>
            </a:pPr>
            <a:r>
              <a:rPr lang="pt-BR" b="1" dirty="0">
                <a:solidFill>
                  <a:srgbClr val="FF0000"/>
                </a:solidFill>
              </a:rPr>
              <a:t>Vamos testar com o ponto (1,1).</a:t>
            </a:r>
          </a:p>
        </p:txBody>
      </p:sp>
      <p:cxnSp>
        <p:nvCxnSpPr>
          <p:cNvPr id="6" name="Straight Arrow Connector 5">
            <a:extLst>
              <a:ext uri="{FF2B5EF4-FFF2-40B4-BE49-F238E27FC236}">
                <a16:creationId xmlns:a16="http://schemas.microsoft.com/office/drawing/2014/main" id="{EE33A6B5-43C4-09D2-B26C-3F658E0C81FF}"/>
              </a:ext>
            </a:extLst>
          </p:cNvPr>
          <p:cNvCxnSpPr/>
          <p:nvPr/>
        </p:nvCxnSpPr>
        <p:spPr>
          <a:xfrm flipH="1">
            <a:off x="6931152" y="2825496"/>
            <a:ext cx="500467" cy="871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83"/>
                                        </p:tgtEl>
                                        <p:attrNameLst>
                                          <p:attrName>style.visibility</p:attrName>
                                        </p:attrNameLst>
                                      </p:cBhvr>
                                      <p:to>
                                        <p:strVal val="visible"/>
                                      </p:to>
                                    </p:set>
                                    <p:animEffect transition="in" filter="fade">
                                      <p:cBhvr>
                                        <p:cTn id="10"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43" name="Group 42">
            <a:extLst>
              <a:ext uri="{FF2B5EF4-FFF2-40B4-BE49-F238E27FC236}">
                <a16:creationId xmlns:a16="http://schemas.microsoft.com/office/drawing/2014/main" id="{55810AE5-3AD2-87C0-0EF5-C76E12C5421F}"/>
              </a:ext>
            </a:extLst>
          </p:cNvPr>
          <p:cNvGrpSpPr/>
          <p:nvPr/>
        </p:nvGrpSpPr>
        <p:grpSpPr>
          <a:xfrm>
            <a:off x="108420" y="628658"/>
            <a:ext cx="4408603" cy="2294971"/>
            <a:chOff x="285361" y="1478846"/>
            <a:chExt cx="7833481" cy="4077848"/>
          </a:xfrm>
        </p:grpSpPr>
        <p:grpSp>
          <p:nvGrpSpPr>
            <p:cNvPr id="44" name="Group 43">
              <a:extLst>
                <a:ext uri="{FF2B5EF4-FFF2-40B4-BE49-F238E27FC236}">
                  <a16:creationId xmlns:a16="http://schemas.microsoft.com/office/drawing/2014/main" id="{5B505B6F-7386-7C01-77A2-4A5554DDDAAA}"/>
                </a:ext>
              </a:extLst>
            </p:cNvPr>
            <p:cNvGrpSpPr/>
            <p:nvPr/>
          </p:nvGrpSpPr>
          <p:grpSpPr>
            <a:xfrm>
              <a:off x="875489" y="2507787"/>
              <a:ext cx="1984442" cy="2185124"/>
              <a:chOff x="875489" y="2507787"/>
              <a:chExt cx="1984442" cy="2185124"/>
            </a:xfrm>
          </p:grpSpPr>
          <p:cxnSp>
            <p:nvCxnSpPr>
              <p:cNvPr id="272" name="Straight Arrow Connector 271">
                <a:extLst>
                  <a:ext uri="{FF2B5EF4-FFF2-40B4-BE49-F238E27FC236}">
                    <a16:creationId xmlns:a16="http://schemas.microsoft.com/office/drawing/2014/main" id="{F0BBAC45-2F69-1BC6-5A36-1BD9DD40F43E}"/>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5E595815-1049-5219-5D01-9183CB89548D}"/>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0F2587FB-08C3-0AB2-CBBE-08AAA01162D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5" name="TextBox 274">
                <a:extLst>
                  <a:ext uri="{FF2B5EF4-FFF2-40B4-BE49-F238E27FC236}">
                    <a16:creationId xmlns:a16="http://schemas.microsoft.com/office/drawing/2014/main" id="{FDF21A48-77FA-8845-2ACD-DFD0B3CE9716}"/>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5" name="Picture 44" descr="A glass with a candle in it&#10;&#10;Description automatically generated with low confidence">
              <a:extLst>
                <a:ext uri="{FF2B5EF4-FFF2-40B4-BE49-F238E27FC236}">
                  <a16:creationId xmlns:a16="http://schemas.microsoft.com/office/drawing/2014/main" id="{875E0FF9-B72B-3AE9-F9E6-9A2D8F9584B3}"/>
                </a:ext>
              </a:extLst>
            </p:cNvPr>
            <p:cNvPicPr>
              <a:picLocks noChangeAspect="1"/>
            </p:cNvPicPr>
            <p:nvPr/>
          </p:nvPicPr>
          <p:blipFill>
            <a:blip r:embed="rId3"/>
            <a:stretch>
              <a:fillRect/>
            </a:stretch>
          </p:blipFill>
          <p:spPr>
            <a:xfrm>
              <a:off x="1040859" y="2927423"/>
              <a:ext cx="1306212" cy="1306212"/>
            </a:xfrm>
            <a:prstGeom prst="rect">
              <a:avLst/>
            </a:prstGeom>
          </p:spPr>
        </p:pic>
        <p:grpSp>
          <p:nvGrpSpPr>
            <p:cNvPr id="46" name="Group 45">
              <a:extLst>
                <a:ext uri="{FF2B5EF4-FFF2-40B4-BE49-F238E27FC236}">
                  <a16:creationId xmlns:a16="http://schemas.microsoft.com/office/drawing/2014/main" id="{4F111952-CA70-E62A-848D-9A77995F8D68}"/>
                </a:ext>
              </a:extLst>
            </p:cNvPr>
            <p:cNvGrpSpPr/>
            <p:nvPr/>
          </p:nvGrpSpPr>
          <p:grpSpPr>
            <a:xfrm>
              <a:off x="3020177" y="2816319"/>
              <a:ext cx="745578" cy="740785"/>
              <a:chOff x="3020177" y="2816319"/>
              <a:chExt cx="745578" cy="740785"/>
            </a:xfrm>
          </p:grpSpPr>
          <p:sp>
            <p:nvSpPr>
              <p:cNvPr id="270" name="Right Arrow 269">
                <a:extLst>
                  <a:ext uri="{FF2B5EF4-FFF2-40B4-BE49-F238E27FC236}">
                    <a16:creationId xmlns:a16="http://schemas.microsoft.com/office/drawing/2014/main" id="{400F0D02-DBD5-1B7F-6928-D18F082B94D5}"/>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71" name="TextBox 270">
                <a:extLst>
                  <a:ext uri="{FF2B5EF4-FFF2-40B4-BE49-F238E27FC236}">
                    <a16:creationId xmlns:a16="http://schemas.microsoft.com/office/drawing/2014/main" id="{E76A4C6B-2F83-1D77-B1D5-16F9AFAEDD01}"/>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47" name="Picture 46" descr="A glass with a candle in it&#10;&#10;Description automatically generated with low confidence">
              <a:extLst>
                <a:ext uri="{FF2B5EF4-FFF2-40B4-BE49-F238E27FC236}">
                  <a16:creationId xmlns:a16="http://schemas.microsoft.com/office/drawing/2014/main" id="{7B761E6F-B37E-4233-3590-4C34228C8DAE}"/>
                </a:ext>
              </a:extLst>
            </p:cNvPr>
            <p:cNvPicPr>
              <a:picLocks noChangeAspect="1"/>
            </p:cNvPicPr>
            <p:nvPr/>
          </p:nvPicPr>
          <p:blipFill>
            <a:blip r:embed="rId3"/>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48" name="Group 47">
              <a:extLst>
                <a:ext uri="{FF2B5EF4-FFF2-40B4-BE49-F238E27FC236}">
                  <a16:creationId xmlns:a16="http://schemas.microsoft.com/office/drawing/2014/main" id="{6553647C-4354-F9DF-8198-8F29212AD24A}"/>
                </a:ext>
              </a:extLst>
            </p:cNvPr>
            <p:cNvGrpSpPr/>
            <p:nvPr/>
          </p:nvGrpSpPr>
          <p:grpSpPr>
            <a:xfrm>
              <a:off x="4136414" y="1478846"/>
              <a:ext cx="3982428" cy="4077848"/>
              <a:chOff x="3967078" y="1275647"/>
              <a:chExt cx="4357270" cy="4461671"/>
            </a:xfrm>
          </p:grpSpPr>
          <p:cxnSp>
            <p:nvCxnSpPr>
              <p:cNvPr id="258" name="Straight Arrow Connector 257">
                <a:extLst>
                  <a:ext uri="{FF2B5EF4-FFF2-40B4-BE49-F238E27FC236}">
                    <a16:creationId xmlns:a16="http://schemas.microsoft.com/office/drawing/2014/main" id="{43D75116-37B1-09C1-211D-68105BCAC31D}"/>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8676EEBF-3762-C0AA-542C-A4AC08C2EDFF}"/>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60" name="TextBox 259">
                <a:extLst>
                  <a:ext uri="{FF2B5EF4-FFF2-40B4-BE49-F238E27FC236}">
                    <a16:creationId xmlns:a16="http://schemas.microsoft.com/office/drawing/2014/main" id="{AC44D027-A183-F74D-3EEC-3C60B72046FF}"/>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61" name="Group 260">
                <a:extLst>
                  <a:ext uri="{FF2B5EF4-FFF2-40B4-BE49-F238E27FC236}">
                    <a16:creationId xmlns:a16="http://schemas.microsoft.com/office/drawing/2014/main" id="{7C06CCCD-E4E7-0E07-5A37-FE50C9AC6F80}"/>
                  </a:ext>
                </a:extLst>
              </p:cNvPr>
              <p:cNvGrpSpPr/>
              <p:nvPr/>
            </p:nvGrpSpPr>
            <p:grpSpPr>
              <a:xfrm>
                <a:off x="3967078" y="1412513"/>
                <a:ext cx="4357270" cy="4324805"/>
                <a:chOff x="3967078" y="1412513"/>
                <a:chExt cx="4357270" cy="4324805"/>
              </a:xfrm>
            </p:grpSpPr>
            <p:cxnSp>
              <p:nvCxnSpPr>
                <p:cNvPr id="263" name="Straight Arrow Connector 262">
                  <a:extLst>
                    <a:ext uri="{FF2B5EF4-FFF2-40B4-BE49-F238E27FC236}">
                      <a16:creationId xmlns:a16="http://schemas.microsoft.com/office/drawing/2014/main" id="{2610014E-E76E-8905-B63B-FB922D1B993F}"/>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F7CBA871-B5B5-E0AF-B57B-C3B5E23ADB2F}"/>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5" name="Straight Arrow Connector 264">
                  <a:extLst>
                    <a:ext uri="{FF2B5EF4-FFF2-40B4-BE49-F238E27FC236}">
                      <a16:creationId xmlns:a16="http://schemas.microsoft.com/office/drawing/2014/main" id="{F1DAAE9A-3E5C-C69E-6430-ACA9868DAE59}"/>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D47ADF5D-0889-9D89-7910-4479EE84E2F8}"/>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58E46FD9-89C9-037B-92CC-67AA3611D8F0}"/>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4CEE9895-CF1E-5C50-A966-AEEFFC104CC3}"/>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69" name="Straight Arrow Connector 268">
                  <a:extLst>
                    <a:ext uri="{FF2B5EF4-FFF2-40B4-BE49-F238E27FC236}">
                      <a16:creationId xmlns:a16="http://schemas.microsoft.com/office/drawing/2014/main" id="{12DFA0D6-BA6E-E13F-141B-0DB03C5E5A84}"/>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62" name="Straight Arrow Connector 261">
                <a:extLst>
                  <a:ext uri="{FF2B5EF4-FFF2-40B4-BE49-F238E27FC236}">
                    <a16:creationId xmlns:a16="http://schemas.microsoft.com/office/drawing/2014/main" id="{7A2FFAEE-EFAC-8589-FF96-1737E26FC27D}"/>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 name="Group 48">
              <a:extLst>
                <a:ext uri="{FF2B5EF4-FFF2-40B4-BE49-F238E27FC236}">
                  <a16:creationId xmlns:a16="http://schemas.microsoft.com/office/drawing/2014/main" id="{1183762F-78E7-7048-649B-D2001A118BF4}"/>
                </a:ext>
              </a:extLst>
            </p:cNvPr>
            <p:cNvGrpSpPr/>
            <p:nvPr/>
          </p:nvGrpSpPr>
          <p:grpSpPr>
            <a:xfrm>
              <a:off x="285361" y="2871979"/>
              <a:ext cx="2274169" cy="1806587"/>
              <a:chOff x="285361" y="2871979"/>
              <a:chExt cx="2274169" cy="1806587"/>
            </a:xfrm>
          </p:grpSpPr>
          <p:grpSp>
            <p:nvGrpSpPr>
              <p:cNvPr id="60" name="Group 59">
                <a:extLst>
                  <a:ext uri="{FF2B5EF4-FFF2-40B4-BE49-F238E27FC236}">
                    <a16:creationId xmlns:a16="http://schemas.microsoft.com/office/drawing/2014/main" id="{81423BAA-7F14-93F4-F665-9BA06CA6A9E9}"/>
                  </a:ext>
                </a:extLst>
              </p:cNvPr>
              <p:cNvGrpSpPr/>
              <p:nvPr/>
            </p:nvGrpSpPr>
            <p:grpSpPr>
              <a:xfrm>
                <a:off x="1027889" y="2927423"/>
                <a:ext cx="1319182" cy="1319182"/>
                <a:chOff x="1027889" y="2927423"/>
                <a:chExt cx="1319182" cy="1319182"/>
              </a:xfrm>
            </p:grpSpPr>
            <p:cxnSp>
              <p:nvCxnSpPr>
                <p:cNvPr id="256" name="Straight Arrow Connector 255">
                  <a:extLst>
                    <a:ext uri="{FF2B5EF4-FFF2-40B4-BE49-F238E27FC236}">
                      <a16:creationId xmlns:a16="http://schemas.microsoft.com/office/drawing/2014/main" id="{BDC35EFE-3977-FFAF-1AB4-D6951F6A6F45}"/>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57" name="Straight Arrow Connector 256">
                  <a:extLst>
                    <a:ext uri="{FF2B5EF4-FFF2-40B4-BE49-F238E27FC236}">
                      <a16:creationId xmlns:a16="http://schemas.microsoft.com/office/drawing/2014/main" id="{D07CECD7-C373-ED19-32BE-6B380F7665D5}"/>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61" name="Oval 60">
                <a:extLst>
                  <a:ext uri="{FF2B5EF4-FFF2-40B4-BE49-F238E27FC236}">
                    <a16:creationId xmlns:a16="http://schemas.microsoft.com/office/drawing/2014/main" id="{25DA3E5B-205C-6099-4D89-9A45A99FAAA4}"/>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mc:Choice xmlns:a14="http://schemas.microsoft.com/office/drawing/2010/main" Requires="a14">
              <p:sp>
                <p:nvSpPr>
                  <p:cNvPr id="62" name="TextBox 61">
                    <a:extLst>
                      <a:ext uri="{FF2B5EF4-FFF2-40B4-BE49-F238E27FC236}">
                        <a16:creationId xmlns:a16="http://schemas.microsoft.com/office/drawing/2014/main" id="{FABF7332-DC2D-53C9-8996-36ACCD96A98D}"/>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p:sp>
                <p:nvSpPr>
                  <p:cNvPr id="62" name="TextBox 61">
                    <a:extLst>
                      <a:ext uri="{FF2B5EF4-FFF2-40B4-BE49-F238E27FC236}">
                        <a16:creationId xmlns:a16="http://schemas.microsoft.com/office/drawing/2014/main" id="{FABF7332-DC2D-53C9-8996-36ACCD96A98D}"/>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4"/>
                    <a:stretch>
                      <a:fillRect r="-3704" b="-3076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63" name="TextBox 62">
                    <a:extLst>
                      <a:ext uri="{FF2B5EF4-FFF2-40B4-BE49-F238E27FC236}">
                        <a16:creationId xmlns:a16="http://schemas.microsoft.com/office/drawing/2014/main" id="{313BD762-FD8E-9E56-74F3-F26C01CFACE2}"/>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p:sp>
                <p:nvSpPr>
                  <p:cNvPr id="63" name="TextBox 62">
                    <a:extLst>
                      <a:ext uri="{FF2B5EF4-FFF2-40B4-BE49-F238E27FC236}">
                        <a16:creationId xmlns:a16="http://schemas.microsoft.com/office/drawing/2014/main" id="{313BD762-FD8E-9E56-74F3-F26C01CFACE2}"/>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5"/>
                    <a:stretch>
                      <a:fillRect r="-3704" b="-30769"/>
                    </a:stretch>
                  </a:blipFill>
                </p:spPr>
                <p:txBody>
                  <a:bodyPr/>
                  <a:lstStyle/>
                  <a:p>
                    <a:r>
                      <a:rPr lang="en-US">
                        <a:noFill/>
                      </a:rPr>
                      <a:t> </a:t>
                    </a:r>
                  </a:p>
                </p:txBody>
              </p:sp>
            </mc:Fallback>
          </mc:AlternateContent>
        </p:grpSp>
        <p:grpSp>
          <p:nvGrpSpPr>
            <p:cNvPr id="50" name="Group 49">
              <a:extLst>
                <a:ext uri="{FF2B5EF4-FFF2-40B4-BE49-F238E27FC236}">
                  <a16:creationId xmlns:a16="http://schemas.microsoft.com/office/drawing/2014/main" id="{26F30A7E-87AE-9E29-3926-741E00E71705}"/>
                </a:ext>
              </a:extLst>
            </p:cNvPr>
            <p:cNvGrpSpPr/>
            <p:nvPr/>
          </p:nvGrpSpPr>
          <p:grpSpPr>
            <a:xfrm>
              <a:off x="4636420" y="1789269"/>
              <a:ext cx="1775938" cy="3643093"/>
              <a:chOff x="4636420" y="1789269"/>
              <a:chExt cx="1775938" cy="3643093"/>
            </a:xfrm>
          </p:grpSpPr>
          <p:grpSp>
            <p:nvGrpSpPr>
              <p:cNvPr id="51" name="Group 50">
                <a:extLst>
                  <a:ext uri="{FF2B5EF4-FFF2-40B4-BE49-F238E27FC236}">
                    <a16:creationId xmlns:a16="http://schemas.microsoft.com/office/drawing/2014/main" id="{86613089-C904-29DB-B29E-F8D7702C8583}"/>
                  </a:ext>
                </a:extLst>
              </p:cNvPr>
              <p:cNvGrpSpPr/>
              <p:nvPr/>
            </p:nvGrpSpPr>
            <p:grpSpPr>
              <a:xfrm>
                <a:off x="4878709" y="1789269"/>
                <a:ext cx="1533649" cy="1178621"/>
                <a:chOff x="4779241" y="1615288"/>
                <a:chExt cx="1678002" cy="1289557"/>
              </a:xfrm>
            </p:grpSpPr>
            <p:cxnSp>
              <p:nvCxnSpPr>
                <p:cNvPr id="58" name="Straight Arrow Connector 57">
                  <a:extLst>
                    <a:ext uri="{FF2B5EF4-FFF2-40B4-BE49-F238E27FC236}">
                      <a16:creationId xmlns:a16="http://schemas.microsoft.com/office/drawing/2014/main" id="{1D1A3BBA-A696-8E76-37D9-000B40F7B85E}"/>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9" name="TextBox 58">
                      <a:extLst>
                        <a:ext uri="{FF2B5EF4-FFF2-40B4-BE49-F238E27FC236}">
                          <a16:creationId xmlns:a16="http://schemas.microsoft.com/office/drawing/2014/main" id="{7DB0C1C1-F157-AF0D-3C86-C6CFF84CC045}"/>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p:sp>
                  <p:nvSpPr>
                    <p:cNvPr id="59" name="TextBox 58">
                      <a:extLst>
                        <a:ext uri="{FF2B5EF4-FFF2-40B4-BE49-F238E27FC236}">
                          <a16:creationId xmlns:a16="http://schemas.microsoft.com/office/drawing/2014/main" id="{7DB0C1C1-F157-AF0D-3C86-C6CFF84CC045}"/>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6"/>
                      <a:stretch>
                        <a:fillRect r="-10204" b="-20690"/>
                      </a:stretch>
                    </a:blipFill>
                  </p:spPr>
                  <p:txBody>
                    <a:bodyPr/>
                    <a:lstStyle/>
                    <a:p>
                      <a:r>
                        <a:rPr lang="en-US">
                          <a:noFill/>
                        </a:rPr>
                        <a:t> </a:t>
                      </a:r>
                    </a:p>
                  </p:txBody>
                </p:sp>
              </mc:Fallback>
            </mc:AlternateContent>
          </p:grpSp>
          <p:grpSp>
            <p:nvGrpSpPr>
              <p:cNvPr id="52" name="Group 51">
                <a:extLst>
                  <a:ext uri="{FF2B5EF4-FFF2-40B4-BE49-F238E27FC236}">
                    <a16:creationId xmlns:a16="http://schemas.microsoft.com/office/drawing/2014/main" id="{5619D5CD-4CB6-B0D4-7D09-7BDB731D0C44}"/>
                  </a:ext>
                </a:extLst>
              </p:cNvPr>
              <p:cNvGrpSpPr/>
              <p:nvPr/>
            </p:nvGrpSpPr>
            <p:grpSpPr>
              <a:xfrm>
                <a:off x="4636420" y="2988525"/>
                <a:ext cx="853865" cy="2443837"/>
                <a:chOff x="4514152" y="2927423"/>
                <a:chExt cx="934235" cy="2673860"/>
              </a:xfrm>
            </p:grpSpPr>
            <p:cxnSp>
              <p:nvCxnSpPr>
                <p:cNvPr id="56" name="Straight Arrow Connector 55">
                  <a:extLst>
                    <a:ext uri="{FF2B5EF4-FFF2-40B4-BE49-F238E27FC236}">
                      <a16:creationId xmlns:a16="http://schemas.microsoft.com/office/drawing/2014/main" id="{356C6117-CB35-58DF-86D0-7ACF262A1736}"/>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57" name="TextBox 56">
                      <a:extLst>
                        <a:ext uri="{FF2B5EF4-FFF2-40B4-BE49-F238E27FC236}">
                          <a16:creationId xmlns:a16="http://schemas.microsoft.com/office/drawing/2014/main" id="{95D1975B-F1B9-729F-E18D-89E3BAE0AB61}"/>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p:sp>
                  <p:nvSpPr>
                    <p:cNvPr id="57" name="TextBox 56">
                      <a:extLst>
                        <a:ext uri="{FF2B5EF4-FFF2-40B4-BE49-F238E27FC236}">
                          <a16:creationId xmlns:a16="http://schemas.microsoft.com/office/drawing/2014/main" id="{95D1975B-F1B9-729F-E18D-89E3BAE0AB61}"/>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7"/>
                      <a:stretch>
                        <a:fillRect r="-8824" b="-38462"/>
                      </a:stretch>
                    </a:blipFill>
                  </p:spPr>
                  <p:txBody>
                    <a:bodyPr/>
                    <a:lstStyle/>
                    <a:p>
                      <a:r>
                        <a:rPr lang="en-US">
                          <a:noFill/>
                        </a:rPr>
                        <a:t> </a:t>
                      </a:r>
                    </a:p>
                  </p:txBody>
                </p:sp>
              </mc:Fallback>
            </mc:AlternateContent>
          </p:grpSp>
          <p:grpSp>
            <p:nvGrpSpPr>
              <p:cNvPr id="53" name="Group 52">
                <a:extLst>
                  <a:ext uri="{FF2B5EF4-FFF2-40B4-BE49-F238E27FC236}">
                    <a16:creationId xmlns:a16="http://schemas.microsoft.com/office/drawing/2014/main" id="{E0395880-0FAC-33B3-EE41-09E1C606B274}"/>
                  </a:ext>
                </a:extLst>
              </p:cNvPr>
              <p:cNvGrpSpPr/>
              <p:nvPr/>
            </p:nvGrpSpPr>
            <p:grpSpPr>
              <a:xfrm>
                <a:off x="4788757" y="2876340"/>
                <a:ext cx="794392" cy="468258"/>
                <a:chOff x="4788757" y="2876340"/>
                <a:chExt cx="794392" cy="468258"/>
              </a:xfrm>
            </p:grpSpPr>
            <mc:AlternateContent xmlns:mc="http://schemas.openxmlformats.org/markup-compatibility/2006">
              <mc:Choice xmlns:a14="http://schemas.microsoft.com/office/drawing/2010/main" Requires="a14">
                <p:sp>
                  <p:nvSpPr>
                    <p:cNvPr id="54" name="TextBox 53">
                      <a:extLst>
                        <a:ext uri="{FF2B5EF4-FFF2-40B4-BE49-F238E27FC236}">
                          <a16:creationId xmlns:a16="http://schemas.microsoft.com/office/drawing/2014/main" id="{43CF1C21-C9AE-73C6-1A2D-3123F938FA3F}"/>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p:sp>
                  <p:nvSpPr>
                    <p:cNvPr id="54" name="TextBox 53">
                      <a:extLst>
                        <a:ext uri="{FF2B5EF4-FFF2-40B4-BE49-F238E27FC236}">
                          <a16:creationId xmlns:a16="http://schemas.microsoft.com/office/drawing/2014/main" id="{43CF1C21-C9AE-73C6-1A2D-3123F938FA3F}"/>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8"/>
                      <a:stretch>
                        <a:fillRect r="-3704" b="-41667"/>
                      </a:stretch>
                    </a:blipFill>
                  </p:spPr>
                  <p:txBody>
                    <a:bodyPr/>
                    <a:lstStyle/>
                    <a:p>
                      <a:r>
                        <a:rPr lang="en-US">
                          <a:noFill/>
                        </a:rPr>
                        <a:t> </a:t>
                      </a:r>
                    </a:p>
                  </p:txBody>
                </p:sp>
              </mc:Fallback>
            </mc:AlternateContent>
            <p:sp>
              <p:nvSpPr>
                <p:cNvPr id="55" name="Oval 54">
                  <a:extLst>
                    <a:ext uri="{FF2B5EF4-FFF2-40B4-BE49-F238E27FC236}">
                      <a16:creationId xmlns:a16="http://schemas.microsoft.com/office/drawing/2014/main" id="{C0D8C735-7F21-6B44-A1E6-69929084BE91}"/>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
        <p:nvSpPr>
          <p:cNvPr id="292" name="Google Shape;29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93" name="Google Shape;293;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sp>
        <p:nvSpPr>
          <p:cNvPr id="295" name="Google Shape;295;p31"/>
          <p:cNvSpPr txBox="1"/>
          <p:nvPr/>
        </p:nvSpPr>
        <p:spPr>
          <a:xfrm>
            <a:off x="740177" y="861965"/>
            <a:ext cx="61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(1, 1)</a:t>
            </a:r>
            <a:endParaRPr sz="1200" b="1"/>
          </a:p>
        </p:txBody>
      </p:sp>
      <p:cxnSp>
        <p:nvCxnSpPr>
          <p:cNvPr id="296" name="Google Shape;296;p31"/>
          <p:cNvCxnSpPr/>
          <p:nvPr/>
        </p:nvCxnSpPr>
        <p:spPr>
          <a:xfrm>
            <a:off x="1061474" y="1120603"/>
            <a:ext cx="181500" cy="2856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31"/>
          <p:cNvSpPr/>
          <p:nvPr/>
        </p:nvSpPr>
        <p:spPr>
          <a:xfrm>
            <a:off x="1226521" y="1406250"/>
            <a:ext cx="82500" cy="825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1" descr="{&quot;type&quot;:&quot;$$&quot;,&quot;aid&quot;:null,&quot;font&quot;:{&quot;size&quot;:20,&quot;family&quot;:&quot;Arial&quot;,&quot;color&quot;:&quot;#000000&quot;},&quot;code&quot;:&quot;$$\\text{M}^{-1}=\\begin{bmatrix}\n{\\frac{{\\sqrt[]{2}}}{2}}&amp;{0}&amp;{1}\\\\\n{\\frac{{\\sqrt[]{2}}}{2}}&amp;{-2}&amp;{1}\\\\\n{0}&amp;{0}&amp;{1}\\\\\n\\end{bmatrix}^{-1}$$&quot;,&quot;backgroundColorModified&quot;:true,&quot;backgroundColor&quot;:&quot;#ffffff&quot;,&quot;id&quot;:&quot;1&quot;,&quot;ts&quot;:1630601482068,&quot;cs&quot;:&quot;AQP0SjZhcwscKz8N8hzskA==&quot;,&quot;size&quot;:{&quot;width&quot;:329.75,&quot;height&quot;:152.25}}"/>
          <p:cNvPicPr preferRelativeResize="0"/>
          <p:nvPr/>
        </p:nvPicPr>
        <p:blipFill>
          <a:blip r:embed="rId9">
            <a:alphaModFix/>
          </a:blip>
          <a:stretch>
            <a:fillRect/>
          </a:stretch>
        </p:blipFill>
        <p:spPr>
          <a:xfrm>
            <a:off x="578725" y="4203035"/>
            <a:ext cx="2987525" cy="1379374"/>
          </a:xfrm>
          <a:prstGeom prst="rect">
            <a:avLst/>
          </a:prstGeom>
          <a:noFill/>
          <a:ln>
            <a:noFill/>
          </a:ln>
        </p:spPr>
      </p:pic>
      <p:sp>
        <p:nvSpPr>
          <p:cNvPr id="299" name="Google Shape;299;p31"/>
          <p:cNvSpPr/>
          <p:nvPr/>
        </p:nvSpPr>
        <p:spPr>
          <a:xfrm>
            <a:off x="3512080" y="2354691"/>
            <a:ext cx="82500" cy="825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p:nvPr/>
        </p:nvSpPr>
        <p:spPr>
          <a:xfrm>
            <a:off x="4111430" y="2217117"/>
            <a:ext cx="78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(1.7, -0.3)</a:t>
            </a:r>
            <a:endParaRPr sz="1200" b="1"/>
          </a:p>
        </p:txBody>
      </p:sp>
      <p:cxnSp>
        <p:nvCxnSpPr>
          <p:cNvPr id="301" name="Google Shape;301;p31"/>
          <p:cNvCxnSpPr/>
          <p:nvPr/>
        </p:nvCxnSpPr>
        <p:spPr>
          <a:xfrm rot="10800000">
            <a:off x="3621771" y="2395927"/>
            <a:ext cx="572100" cy="0"/>
          </a:xfrm>
          <a:prstGeom prst="straightConnector1">
            <a:avLst/>
          </a:prstGeom>
          <a:noFill/>
          <a:ln w="9525" cap="flat" cmpd="sng">
            <a:solidFill>
              <a:schemeClr val="dk2"/>
            </a:solidFill>
            <a:prstDash val="solid"/>
            <a:round/>
            <a:headEnd type="none" w="med" len="med"/>
            <a:tailEnd type="triangle" w="med" len="med"/>
          </a:ln>
        </p:spPr>
      </p:cxnSp>
      <p:sp>
        <p:nvSpPr>
          <p:cNvPr id="302" name="Google Shape;302;p31"/>
          <p:cNvSpPr txBox="1"/>
          <p:nvPr/>
        </p:nvSpPr>
        <p:spPr>
          <a:xfrm>
            <a:off x="4682113" y="1176103"/>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E se quisermos fazer o Inverso?</a:t>
            </a:r>
            <a:endParaRPr sz="2100" b="1"/>
          </a:p>
        </p:txBody>
      </p:sp>
      <p:cxnSp>
        <p:nvCxnSpPr>
          <p:cNvPr id="303" name="Google Shape;303;p31"/>
          <p:cNvCxnSpPr>
            <a:stCxn id="299" idx="4"/>
            <a:endCxn id="297" idx="4"/>
          </p:cNvCxnSpPr>
          <p:nvPr/>
        </p:nvCxnSpPr>
        <p:spPr>
          <a:xfrm rot="5400000" flipH="1">
            <a:off x="1936330" y="820192"/>
            <a:ext cx="948441" cy="2285559"/>
          </a:xfrm>
          <a:prstGeom prst="curvedConnector3">
            <a:avLst>
              <a:gd name="adj1" fmla="val -77129"/>
            </a:avLst>
          </a:prstGeom>
          <a:noFill/>
          <a:ln w="38100" cap="flat" cmpd="sng">
            <a:solidFill>
              <a:srgbClr val="FF00FF"/>
            </a:solidFill>
            <a:prstDash val="lgDash"/>
            <a:round/>
            <a:headEnd type="none" w="med" len="med"/>
            <a:tailEnd type="stealth" w="med" len="med"/>
          </a:ln>
        </p:spPr>
      </p:cxnSp>
      <p:sp>
        <p:nvSpPr>
          <p:cNvPr id="304" name="Google Shape;304;p31"/>
          <p:cNvSpPr txBox="1"/>
          <p:nvPr/>
        </p:nvSpPr>
        <p:spPr>
          <a:xfrm>
            <a:off x="3974969" y="2813302"/>
            <a:ext cx="5028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pt-BR" dirty="0"/>
              <a:t>Calcule o determinante da matriz.</a:t>
            </a:r>
            <a:endParaRPr dirty="0"/>
          </a:p>
          <a:p>
            <a:pPr marL="457200" lvl="0" indent="-317500" algn="l" rtl="0">
              <a:spcBef>
                <a:spcPts val="0"/>
              </a:spcBef>
              <a:spcAft>
                <a:spcPts val="0"/>
              </a:spcAft>
              <a:buSzPts val="1400"/>
              <a:buAutoNum type="arabicPeriod"/>
            </a:pPr>
            <a:r>
              <a:rPr lang="pt-BR" dirty="0"/>
              <a:t>Transponha a matriz original. </a:t>
            </a:r>
            <a:endParaRPr dirty="0"/>
          </a:p>
          <a:p>
            <a:pPr marL="457200" lvl="0" indent="-317500" algn="l" rtl="0">
              <a:spcBef>
                <a:spcPts val="0"/>
              </a:spcBef>
              <a:spcAft>
                <a:spcPts val="0"/>
              </a:spcAft>
              <a:buSzPts val="1400"/>
              <a:buAutoNum type="arabicPeriod"/>
            </a:pPr>
            <a:r>
              <a:rPr lang="pt-BR" dirty="0"/>
              <a:t>Calcule o determinante de cada sub matriz. </a:t>
            </a:r>
            <a:endParaRPr dirty="0"/>
          </a:p>
          <a:p>
            <a:pPr marL="457200" lvl="0" indent="-317500" algn="l" rtl="0">
              <a:spcBef>
                <a:spcPts val="0"/>
              </a:spcBef>
              <a:spcAft>
                <a:spcPts val="0"/>
              </a:spcAft>
              <a:buSzPts val="1400"/>
              <a:buAutoNum type="arabicPeriod"/>
            </a:pPr>
            <a:r>
              <a:rPr lang="pt-BR" dirty="0"/>
              <a:t>Crie a matriz de cofatores. </a:t>
            </a:r>
            <a:endParaRPr dirty="0"/>
          </a:p>
          <a:p>
            <a:pPr marL="457200" lvl="0" indent="-317500" algn="l" rtl="0">
              <a:spcBef>
                <a:spcPts val="0"/>
              </a:spcBef>
              <a:spcAft>
                <a:spcPts val="0"/>
              </a:spcAft>
              <a:buSzPts val="1400"/>
              <a:buAutoNum type="arabicPeriod"/>
            </a:pPr>
            <a:r>
              <a:rPr lang="pt-BR" dirty="0"/>
              <a:t>Divida cada termo da matriz adjunta pela determinante.</a:t>
            </a:r>
            <a:endParaRPr dirty="0"/>
          </a:p>
        </p:txBody>
      </p:sp>
      <p:sp>
        <p:nvSpPr>
          <p:cNvPr id="305" name="Google Shape;305;p31"/>
          <p:cNvSpPr txBox="1"/>
          <p:nvPr/>
        </p:nvSpPr>
        <p:spPr>
          <a:xfrm>
            <a:off x="5635225" y="1856816"/>
            <a:ext cx="2236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400" b="1" dirty="0">
                <a:solidFill>
                  <a:schemeClr val="dk1"/>
                </a:solidFill>
              </a:rPr>
              <a:t>Matriz Inversa</a:t>
            </a:r>
            <a:endParaRPr sz="2600" b="1" dirty="0"/>
          </a:p>
        </p:txBody>
      </p:sp>
      <p:pic>
        <p:nvPicPr>
          <p:cNvPr id="306" name="Google Shape;306;p31" descr="{&quot;aid&quot;:null,&quot;id&quot;:&quot;1&quot;,&quot;code&quot;:&quot;$$=\\begin{bmatrix}\n{\\frac{2}{{\\sqrt[]{2}}}}&amp;{0}&amp;{-\\frac{2}{{\\sqrt[]{2}}}}\\\\\n{\\frac{1}{2}}&amp;{-\\frac{1}{2}}&amp;{0}\\\\\n{0}&amp;{0}&amp;{1}\\\\\n\\end{bmatrix}$$&quot;,&quot;font&quot;:{&quot;size&quot;:19,&quot;family&quot;:&quot;Arial&quot;,&quot;color&quot;:&quot;#000000&quot;},&quot;type&quot;:&quot;$$&quot;,&quot;backgroundColor&quot;:&quot;#ffffff&quot;,&quot;backgroundColorModified&quot;:true,&quot;ts&quot;:1630602138447,&quot;cs&quot;:&quot;Y1pBIftTsP+Ym3zVYk8iWw==&quot;,&quot;size&quot;:{&quot;width&quot;:272.25,&quot;height&quot;:132.75}}"/>
          <p:cNvPicPr preferRelativeResize="0"/>
          <p:nvPr/>
        </p:nvPicPr>
        <p:blipFill>
          <a:blip r:embed="rId10">
            <a:alphaModFix/>
          </a:blip>
          <a:stretch>
            <a:fillRect/>
          </a:stretch>
        </p:blipFill>
        <p:spPr>
          <a:xfrm>
            <a:off x="3597675" y="4244435"/>
            <a:ext cx="2743961" cy="1337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1000"/>
                                        <p:tgtEl>
                                          <p:spTgt spid="2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0" end="0"/>
                                            </p:txEl>
                                          </p:spTgt>
                                        </p:tgtEl>
                                        <p:attrNameLst>
                                          <p:attrName>style.visibility</p:attrName>
                                        </p:attrNameLst>
                                      </p:cBhvr>
                                      <p:to>
                                        <p:strVal val="visible"/>
                                      </p:to>
                                    </p:set>
                                    <p:animEffect transition="in" filter="fade">
                                      <p:cBhvr>
                                        <p:cTn id="22" dur="1000"/>
                                        <p:tgtEl>
                                          <p:spTgt spid="3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xEl>
                                              <p:pRg st="1" end="1"/>
                                            </p:txEl>
                                          </p:spTgt>
                                        </p:tgtEl>
                                        <p:attrNameLst>
                                          <p:attrName>style.visibility</p:attrName>
                                        </p:attrNameLst>
                                      </p:cBhvr>
                                      <p:to>
                                        <p:strVal val="visible"/>
                                      </p:to>
                                    </p:set>
                                    <p:animEffect transition="in" filter="fade">
                                      <p:cBhvr>
                                        <p:cTn id="27" dur="1000"/>
                                        <p:tgtEl>
                                          <p:spTgt spid="30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4">
                                            <p:txEl>
                                              <p:pRg st="2" end="2"/>
                                            </p:txEl>
                                          </p:spTgt>
                                        </p:tgtEl>
                                        <p:attrNameLst>
                                          <p:attrName>style.visibility</p:attrName>
                                        </p:attrNameLst>
                                      </p:cBhvr>
                                      <p:to>
                                        <p:strVal val="visible"/>
                                      </p:to>
                                    </p:set>
                                    <p:animEffect transition="in" filter="fade">
                                      <p:cBhvr>
                                        <p:cTn id="32" dur="1000"/>
                                        <p:tgtEl>
                                          <p:spTgt spid="30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xEl>
                                              <p:pRg st="3" end="3"/>
                                            </p:txEl>
                                          </p:spTgt>
                                        </p:tgtEl>
                                        <p:attrNameLst>
                                          <p:attrName>style.visibility</p:attrName>
                                        </p:attrNameLst>
                                      </p:cBhvr>
                                      <p:to>
                                        <p:strVal val="visible"/>
                                      </p:to>
                                    </p:set>
                                    <p:animEffect transition="in" filter="fade">
                                      <p:cBhvr>
                                        <p:cTn id="37" dur="1000"/>
                                        <p:tgtEl>
                                          <p:spTgt spid="30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4">
                                            <p:txEl>
                                              <p:pRg st="4" end="4"/>
                                            </p:txEl>
                                          </p:spTgt>
                                        </p:tgtEl>
                                        <p:attrNameLst>
                                          <p:attrName>style.visibility</p:attrName>
                                        </p:attrNameLst>
                                      </p:cBhvr>
                                      <p:to>
                                        <p:strVal val="visible"/>
                                      </p:to>
                                    </p:set>
                                    <p:animEffect transition="in" filter="fade">
                                      <p:cBhvr>
                                        <p:cTn id="42" dur="1000"/>
                                        <p:tgtEl>
                                          <p:spTgt spid="30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6"/>
                                        </p:tgtEl>
                                        <p:attrNameLst>
                                          <p:attrName>style.visibility</p:attrName>
                                        </p:attrNameLst>
                                      </p:cBhvr>
                                      <p:to>
                                        <p:strVal val="visible"/>
                                      </p:to>
                                    </p:set>
                                    <p:animEffect transition="in" filter="fade">
                                      <p:cBhvr>
                                        <p:cTn id="4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13" name="Google Shape;313;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pic>
        <p:nvPicPr>
          <p:cNvPr id="314" name="Google Shape;314;p32" descr="{&quot;font&quot;:{&quot;size&quot;:19,&quot;color&quot;:&quot;#000000&quot;,&quot;family&quot;:&quot;Arial&quot;},&quot;id&quot;:&quot;1&quot;,&quot;code&quot;:&quot;$$\\text{M}\\cdot\\text{M}^{-1}=\\begin{bmatrix}\n{\\frac{{\\sqrt[]{2}}}{2}}&amp;{0}&amp;{1}\\\\\n{\\frac{{\\sqrt[]{2}}}{2}}&amp;{-2}&amp;{1}\\\\\n{0}&amp;{0}&amp;{1}\\\\\n\\end{bmatrix}\\cdot\\begin{bmatrix}\n{\\frac{2}{{\\sqrt[]{2}}}}&amp;{0}&amp;{-\\frac{2}{{\\sqrt[]{2}}}}\\\\\n{\\frac{1}{2}}&amp;{-\\frac{1}{2}}&amp;{0}\\\\\n{0}&amp;{0}&amp;{1}\\\\\n\\end{bmatrix}=$$&quot;,&quot;backgroundColor&quot;:&quot;#ffffff&quot;,&quot;aid&quot;:null,&quot;type&quot;:&quot;$$&quot;,&quot;backgroundColorModified&quot;:true,&quot;ts&quot;:1630602820441,&quot;cs&quot;:&quot;IVgfEGG+Q6G4g7DZ1AV5tw==&quot;,&quot;size&quot;:{&quot;width&quot;:640,&quot;height&quot;:139}}"/>
          <p:cNvPicPr preferRelativeResize="0"/>
          <p:nvPr/>
        </p:nvPicPr>
        <p:blipFill>
          <a:blip r:embed="rId3">
            <a:alphaModFix/>
          </a:blip>
          <a:stretch>
            <a:fillRect/>
          </a:stretch>
        </p:blipFill>
        <p:spPr>
          <a:xfrm>
            <a:off x="514350" y="1864816"/>
            <a:ext cx="6096000" cy="1323975"/>
          </a:xfrm>
          <a:prstGeom prst="rect">
            <a:avLst/>
          </a:prstGeom>
          <a:noFill/>
          <a:ln>
            <a:noFill/>
          </a:ln>
        </p:spPr>
      </p:pic>
      <p:sp>
        <p:nvSpPr>
          <p:cNvPr id="315" name="Google Shape;315;p32"/>
          <p:cNvSpPr txBox="1"/>
          <p:nvPr/>
        </p:nvSpPr>
        <p:spPr>
          <a:xfrm>
            <a:off x="361938" y="855275"/>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Vamos testar:</a:t>
            </a:r>
            <a:endParaRPr sz="2100" b="1"/>
          </a:p>
        </p:txBody>
      </p:sp>
      <p:pic>
        <p:nvPicPr>
          <p:cNvPr id="316" name="Google Shape;316;p32" descr="{&quot;backgroundColor&quot;:&quot;#ffffff&quot;,&quot;backgroundColorModified&quot;:true,&quot;font&quot;:{&quot;size&quot;:20,&quot;color&quot;:&quot;#000000&quot;,&quot;family&quot;:&quot;Arial&quot;},&quot;id&quot;:&quot;1&quot;,&quot;type&quot;:&quot;$$&quot;,&quot;code&quot;:&quot;$$\\begin{bmatrix}\n{1}&amp;{0}&amp;{0}\\\\\n{0}&amp;{1}&amp;{0}\\\\\n{0}&amp;{0}&amp;{1}\\\\\n\\end{bmatrix}$$&quot;,&quot;aid&quot;:null,&quot;ts&quot;:1630602882360,&quot;cs&quot;:&quot;T1zYjQG4wnOOxSNkR8pswQ==&quot;,&quot;size&quot;:{&quot;width&quot;:131.33333333333334,&quot;height&quot;:119}}"/>
          <p:cNvPicPr preferRelativeResize="0"/>
          <p:nvPr/>
        </p:nvPicPr>
        <p:blipFill>
          <a:blip r:embed="rId4">
            <a:alphaModFix/>
          </a:blip>
          <a:stretch>
            <a:fillRect/>
          </a:stretch>
        </p:blipFill>
        <p:spPr>
          <a:xfrm>
            <a:off x="6820426" y="1864825"/>
            <a:ext cx="1461194" cy="1323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3" descr="{&quot;backgroundColorModified&quot;:true,&quot;backgroundColor&quot;:&quot;#ffffff&quot;,&quot;aid&quot;:null,&quot;id&quot;:&quot;1&quot;,&quot;font&quot;:{&quot;color&quot;:&quot;#000000&quot;,&quot;size&quot;:20,&quot;family&quot;:&quot;Arial&quot;},&quot;type&quot;:&quot;$$&quot;,&quot;code&quot;:&quot;$$\\begin{bmatrix}\n{1}\\\\\n{1}\\\\\n{1}\\\\\n\\end{bmatrix}$$&quot;,&quot;ts&quot;:1630603041022,&quot;cs&quot;:&quot;D7sbfoOmdya/YwdsB5xrJQ==&quot;,&quot;size&quot;:{&quot;width&quot;:37.666666666666664,&quot;height&quot;:119}}"/>
          <p:cNvPicPr preferRelativeResize="0"/>
          <p:nvPr/>
        </p:nvPicPr>
        <p:blipFill>
          <a:blip r:embed="rId3">
            <a:alphaModFix/>
          </a:blip>
          <a:stretch>
            <a:fillRect/>
          </a:stretch>
        </p:blipFill>
        <p:spPr>
          <a:xfrm>
            <a:off x="8127036" y="4030320"/>
            <a:ext cx="358775" cy="1133475"/>
          </a:xfrm>
          <a:prstGeom prst="rect">
            <a:avLst/>
          </a:prstGeom>
          <a:noFill/>
          <a:ln>
            <a:noFill/>
          </a:ln>
        </p:spPr>
      </p:pic>
      <p:sp>
        <p:nvSpPr>
          <p:cNvPr id="323" name="Google Shape;32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24" name="Google Shape;324;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29" name="Google Shape;329;p33" descr="{&quot;aid&quot;:null,&quot;font&quot;:{&quot;size&quot;:20,&quot;color&quot;:&quot;#000000&quot;,&quot;family&quot;:&quot;Arial&quot;},&quot;backgroundColorModified&quot;:true,&quot;type&quot;:&quot;$$&quot;,&quot;id&quot;:&quot;1&quot;,&quot;code&quot;:&quot;$$\\begin{bmatrix}\n{\\frac{2}{{\\sqrt[]{2}}}}&amp;{0}&amp;{-\\frac{2}{{\\sqrt[]{2}}}}\\\\\n{\\frac{1}{2}}&amp;{-\\frac{1}{2}}&amp;{0}\\\\\n{0}&amp;{0}&amp;{1}\\\\\n\\end{bmatrix}\\cdot\\begin{bmatrix}\n{\\frac{{\\sqrt[]{2}}}{2}+1}\\\\\n{\\frac{{\\sqrt[]{2}}}{2}-1}\\\\\n{1}\\\\\n\\end{bmatrix}=$$&quot;,&quot;backgroundColor&quot;:&quot;#ffffff&quot;,&quot;ts&quot;:1630602985874,&quot;cs&quot;:&quot;lA5nsb/F4CltwKZ1FTkj7w==&quot;,&quot;size&quot;:{&quot;width&quot;:448.6666666666667,&quot;height&quot;:146.33333333333334}}"/>
          <p:cNvPicPr preferRelativeResize="0"/>
          <p:nvPr/>
        </p:nvPicPr>
        <p:blipFill>
          <a:blip r:embed="rId4">
            <a:alphaModFix/>
          </a:blip>
          <a:stretch>
            <a:fillRect/>
          </a:stretch>
        </p:blipFill>
        <p:spPr>
          <a:xfrm>
            <a:off x="3704975" y="3892621"/>
            <a:ext cx="4273550" cy="1393825"/>
          </a:xfrm>
          <a:prstGeom prst="rect">
            <a:avLst/>
          </a:prstGeom>
          <a:noFill/>
          <a:ln>
            <a:noFill/>
          </a:ln>
        </p:spPr>
      </p:pic>
      <p:sp>
        <p:nvSpPr>
          <p:cNvPr id="331" name="Google Shape;331;p33"/>
          <p:cNvSpPr/>
          <p:nvPr/>
        </p:nvSpPr>
        <p:spPr>
          <a:xfrm>
            <a:off x="6393535" y="3782904"/>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8100471" y="3995375"/>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 name="Group 1">
            <a:extLst>
              <a:ext uri="{FF2B5EF4-FFF2-40B4-BE49-F238E27FC236}">
                <a16:creationId xmlns:a16="http://schemas.microsoft.com/office/drawing/2014/main" id="{7FF36C6E-D1AE-CB2D-18C0-A2A58F13A9F9}"/>
              </a:ext>
            </a:extLst>
          </p:cNvPr>
          <p:cNvGrpSpPr/>
          <p:nvPr/>
        </p:nvGrpSpPr>
        <p:grpSpPr>
          <a:xfrm>
            <a:off x="99276" y="857258"/>
            <a:ext cx="5390285" cy="2806002"/>
            <a:chOff x="285361" y="1478846"/>
            <a:chExt cx="7833481" cy="4077848"/>
          </a:xfrm>
        </p:grpSpPr>
        <p:grpSp>
          <p:nvGrpSpPr>
            <p:cNvPr id="3" name="Group 2">
              <a:extLst>
                <a:ext uri="{FF2B5EF4-FFF2-40B4-BE49-F238E27FC236}">
                  <a16:creationId xmlns:a16="http://schemas.microsoft.com/office/drawing/2014/main" id="{8E18FFA1-A3A6-6F78-3A6E-4A47B4F4EF84}"/>
                </a:ext>
              </a:extLst>
            </p:cNvPr>
            <p:cNvGrpSpPr/>
            <p:nvPr/>
          </p:nvGrpSpPr>
          <p:grpSpPr>
            <a:xfrm>
              <a:off x="875489" y="2507787"/>
              <a:ext cx="1984442" cy="2185124"/>
              <a:chOff x="875489" y="2507787"/>
              <a:chExt cx="1984442" cy="2185124"/>
            </a:xfrm>
          </p:grpSpPr>
          <p:cxnSp>
            <p:nvCxnSpPr>
              <p:cNvPr id="39" name="Straight Arrow Connector 38">
                <a:extLst>
                  <a:ext uri="{FF2B5EF4-FFF2-40B4-BE49-F238E27FC236}">
                    <a16:creationId xmlns:a16="http://schemas.microsoft.com/office/drawing/2014/main" id="{EDC95238-F329-259A-27AC-F28FD7C3838B}"/>
                  </a:ext>
                </a:extLst>
              </p:cNvPr>
              <p:cNvCxnSpPr>
                <a:cxnSpLocks/>
              </p:cNvCxnSpPr>
              <p:nvPr/>
            </p:nvCxnSpPr>
            <p:spPr>
              <a:xfrm flipV="1">
                <a:off x="1040859" y="2507787"/>
                <a:ext cx="0" cy="193823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BCFBEAC5-B799-AC12-4F59-8812FEA0E7AA}"/>
                  </a:ext>
                </a:extLst>
              </p:cNvPr>
              <p:cNvCxnSpPr>
                <a:cxnSpLocks/>
              </p:cNvCxnSpPr>
              <p:nvPr/>
            </p:nvCxnSpPr>
            <p:spPr>
              <a:xfrm>
                <a:off x="875489" y="4238499"/>
                <a:ext cx="198444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CE3999B-FEFA-6E8B-A0FC-B84972BCB1C9}"/>
                  </a:ext>
                </a:extLst>
              </p:cNvPr>
              <p:cNvCxnSpPr>
                <a:cxnSpLocks/>
              </p:cNvCxnSpPr>
              <p:nvPr/>
            </p:nvCxnSpPr>
            <p:spPr>
              <a:xfrm>
                <a:off x="1060314" y="4358472"/>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9D32C952-CFFE-F7F0-21DA-0BA4A2300430}"/>
                  </a:ext>
                </a:extLst>
              </p:cNvPr>
              <p:cNvSpPr txBox="1"/>
              <p:nvPr/>
            </p:nvSpPr>
            <p:spPr>
              <a:xfrm>
                <a:off x="1585608" y="4319560"/>
                <a:ext cx="311285" cy="373351"/>
              </a:xfrm>
              <a:prstGeom prst="rect">
                <a:avLst/>
              </a:prstGeom>
              <a:noFill/>
            </p:spPr>
            <p:txBody>
              <a:bodyPr wrap="square">
                <a:spAutoFit/>
              </a:bodyPr>
              <a:lstStyle/>
              <a:p>
                <a:r>
                  <a:rPr lang="pt-BR" sz="1000" b="1" dirty="0"/>
                  <a:t>1</a:t>
                </a:r>
                <a:endParaRPr lang="en-US" sz="1000" b="1" dirty="0"/>
              </a:p>
            </p:txBody>
          </p:sp>
        </p:grpSp>
        <p:pic>
          <p:nvPicPr>
            <p:cNvPr id="4" name="Picture 3" descr="A glass with a candle in it&#10;&#10;Description automatically generated with low confidence">
              <a:extLst>
                <a:ext uri="{FF2B5EF4-FFF2-40B4-BE49-F238E27FC236}">
                  <a16:creationId xmlns:a16="http://schemas.microsoft.com/office/drawing/2014/main" id="{95A24F73-048C-C2CF-4AD0-03872DD7D9AC}"/>
                </a:ext>
              </a:extLst>
            </p:cNvPr>
            <p:cNvPicPr>
              <a:picLocks noChangeAspect="1"/>
            </p:cNvPicPr>
            <p:nvPr/>
          </p:nvPicPr>
          <p:blipFill>
            <a:blip r:embed="rId5"/>
            <a:stretch>
              <a:fillRect/>
            </a:stretch>
          </p:blipFill>
          <p:spPr>
            <a:xfrm>
              <a:off x="1040859" y="2927423"/>
              <a:ext cx="1306212" cy="1306212"/>
            </a:xfrm>
            <a:prstGeom prst="rect">
              <a:avLst/>
            </a:prstGeom>
          </p:spPr>
        </p:pic>
        <p:grpSp>
          <p:nvGrpSpPr>
            <p:cNvPr id="5" name="Group 4">
              <a:extLst>
                <a:ext uri="{FF2B5EF4-FFF2-40B4-BE49-F238E27FC236}">
                  <a16:creationId xmlns:a16="http://schemas.microsoft.com/office/drawing/2014/main" id="{4108D24A-9ED8-BE4C-5180-C3C8D85245BD}"/>
                </a:ext>
              </a:extLst>
            </p:cNvPr>
            <p:cNvGrpSpPr/>
            <p:nvPr/>
          </p:nvGrpSpPr>
          <p:grpSpPr>
            <a:xfrm>
              <a:off x="3020177" y="2816319"/>
              <a:ext cx="745578" cy="740785"/>
              <a:chOff x="3020177" y="2816319"/>
              <a:chExt cx="745578" cy="740785"/>
            </a:xfrm>
          </p:grpSpPr>
          <p:sp>
            <p:nvSpPr>
              <p:cNvPr id="37" name="Right Arrow 36">
                <a:extLst>
                  <a:ext uri="{FF2B5EF4-FFF2-40B4-BE49-F238E27FC236}">
                    <a16:creationId xmlns:a16="http://schemas.microsoft.com/office/drawing/2014/main" id="{E831E504-5EDB-352B-1663-EDED02CBE643}"/>
                  </a:ext>
                </a:extLst>
              </p:cNvPr>
              <p:cNvSpPr/>
              <p:nvPr/>
            </p:nvSpPr>
            <p:spPr>
              <a:xfrm>
                <a:off x="3020177" y="3333368"/>
                <a:ext cx="745578" cy="223736"/>
              </a:xfrm>
              <a:prstGeom prst="rightArrow">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38" name="TextBox 37">
                <a:extLst>
                  <a:ext uri="{FF2B5EF4-FFF2-40B4-BE49-F238E27FC236}">
                    <a16:creationId xmlns:a16="http://schemas.microsoft.com/office/drawing/2014/main" id="{9F700CD8-D159-CA2E-5944-C941543AF221}"/>
                  </a:ext>
                </a:extLst>
              </p:cNvPr>
              <p:cNvSpPr txBox="1"/>
              <p:nvPr/>
            </p:nvSpPr>
            <p:spPr>
              <a:xfrm>
                <a:off x="3172585" y="2816319"/>
                <a:ext cx="431254" cy="588310"/>
              </a:xfrm>
              <a:prstGeom prst="rect">
                <a:avLst/>
              </a:prstGeom>
              <a:noFill/>
            </p:spPr>
            <p:txBody>
              <a:bodyPr wrap="square">
                <a:spAutoFit/>
              </a:bodyPr>
              <a:lstStyle/>
              <a:p>
                <a:r>
                  <a:rPr lang="pt-BR" sz="2000" b="1" noProof="1"/>
                  <a:t>T</a:t>
                </a:r>
                <a:endParaRPr lang="en-US" sz="1000" b="1" dirty="0"/>
              </a:p>
            </p:txBody>
          </p:sp>
        </p:grpSp>
        <p:pic>
          <p:nvPicPr>
            <p:cNvPr id="6" name="Picture 5" descr="A glass with a candle in it&#10;&#10;Description automatically generated with low confidence">
              <a:extLst>
                <a:ext uri="{FF2B5EF4-FFF2-40B4-BE49-F238E27FC236}">
                  <a16:creationId xmlns:a16="http://schemas.microsoft.com/office/drawing/2014/main" id="{C49D5FC4-4D04-4FEA-3D7B-B85BB04F925F}"/>
                </a:ext>
              </a:extLst>
            </p:cNvPr>
            <p:cNvPicPr>
              <a:picLocks noChangeAspect="1"/>
            </p:cNvPicPr>
            <p:nvPr/>
          </p:nvPicPr>
          <p:blipFill>
            <a:blip r:embed="rId5"/>
            <a:stretch>
              <a:fillRect/>
            </a:stretch>
          </p:blipFill>
          <p:spPr>
            <a:xfrm rot="10800000">
              <a:off x="4606589" y="2524810"/>
              <a:ext cx="2682777" cy="2559381"/>
            </a:xfrm>
            <a:prstGeom prst="rect">
              <a:avLst/>
            </a:prstGeom>
            <a:scene3d>
              <a:camera prst="isometricOffAxis1Right">
                <a:rot lat="1080000" lon="17400000" rev="0"/>
              </a:camera>
              <a:lightRig rig="threePt" dir="t"/>
            </a:scene3d>
          </p:spPr>
        </p:pic>
        <p:grpSp>
          <p:nvGrpSpPr>
            <p:cNvPr id="7" name="Group 6">
              <a:extLst>
                <a:ext uri="{FF2B5EF4-FFF2-40B4-BE49-F238E27FC236}">
                  <a16:creationId xmlns:a16="http://schemas.microsoft.com/office/drawing/2014/main" id="{233CDBDC-E376-2FA4-BE7B-971A1A6DE609}"/>
                </a:ext>
              </a:extLst>
            </p:cNvPr>
            <p:cNvGrpSpPr/>
            <p:nvPr/>
          </p:nvGrpSpPr>
          <p:grpSpPr>
            <a:xfrm>
              <a:off x="4136414" y="1478846"/>
              <a:ext cx="3982428" cy="4077848"/>
              <a:chOff x="3967078" y="1275647"/>
              <a:chExt cx="4357270" cy="4461671"/>
            </a:xfrm>
          </p:grpSpPr>
          <p:cxnSp>
            <p:nvCxnSpPr>
              <p:cNvPr id="25" name="Straight Arrow Connector 24">
                <a:extLst>
                  <a:ext uri="{FF2B5EF4-FFF2-40B4-BE49-F238E27FC236}">
                    <a16:creationId xmlns:a16="http://schemas.microsoft.com/office/drawing/2014/main" id="{76652F1D-70F5-09AA-D61A-C72EE80F39BE}"/>
                  </a:ext>
                </a:extLst>
              </p:cNvPr>
              <p:cNvCxnSpPr>
                <a:cxnSpLocks/>
              </p:cNvCxnSpPr>
              <p:nvPr/>
            </p:nvCxnSpPr>
            <p:spPr>
              <a:xfrm>
                <a:off x="3967078" y="4244503"/>
                <a:ext cx="431896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9993DDD5-4F08-CF47-1C0D-8EF6DCB4DB43}"/>
                  </a:ext>
                </a:extLst>
              </p:cNvPr>
              <p:cNvCxnSpPr>
                <a:cxnSpLocks/>
              </p:cNvCxnSpPr>
              <p:nvPr/>
            </p:nvCxnSpPr>
            <p:spPr>
              <a:xfrm>
                <a:off x="4151903" y="4364476"/>
                <a:ext cx="1277029"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CB8DB27A-6E1F-86B5-7F3A-EE7F547965FF}"/>
                  </a:ext>
                </a:extLst>
              </p:cNvPr>
              <p:cNvSpPr txBox="1"/>
              <p:nvPr/>
            </p:nvSpPr>
            <p:spPr>
              <a:xfrm>
                <a:off x="4677197" y="4325564"/>
                <a:ext cx="311286" cy="408492"/>
              </a:xfrm>
              <a:prstGeom prst="rect">
                <a:avLst/>
              </a:prstGeom>
              <a:noFill/>
            </p:spPr>
            <p:txBody>
              <a:bodyPr wrap="square">
                <a:spAutoFit/>
              </a:bodyPr>
              <a:lstStyle/>
              <a:p>
                <a:r>
                  <a:rPr lang="pt-BR" sz="1000" b="1" dirty="0"/>
                  <a:t>1</a:t>
                </a:r>
                <a:endParaRPr lang="en-US" sz="1000" b="1" dirty="0"/>
              </a:p>
            </p:txBody>
          </p:sp>
          <p:grpSp>
            <p:nvGrpSpPr>
              <p:cNvPr id="28" name="Group 27">
                <a:extLst>
                  <a:ext uri="{FF2B5EF4-FFF2-40B4-BE49-F238E27FC236}">
                    <a16:creationId xmlns:a16="http://schemas.microsoft.com/office/drawing/2014/main" id="{A6C635EA-C6B9-F490-B10D-CEC21C8C16AB}"/>
                  </a:ext>
                </a:extLst>
              </p:cNvPr>
              <p:cNvGrpSpPr/>
              <p:nvPr/>
            </p:nvGrpSpPr>
            <p:grpSpPr>
              <a:xfrm>
                <a:off x="3967078" y="1412513"/>
                <a:ext cx="4357270" cy="4324805"/>
                <a:chOff x="3967078" y="1412513"/>
                <a:chExt cx="4357270" cy="4324805"/>
              </a:xfrm>
            </p:grpSpPr>
            <p:cxnSp>
              <p:nvCxnSpPr>
                <p:cNvPr id="30" name="Straight Arrow Connector 29">
                  <a:extLst>
                    <a:ext uri="{FF2B5EF4-FFF2-40B4-BE49-F238E27FC236}">
                      <a16:creationId xmlns:a16="http://schemas.microsoft.com/office/drawing/2014/main" id="{BB11C03F-3B48-C59C-9601-C6D260C8875B}"/>
                    </a:ext>
                  </a:extLst>
                </p:cNvPr>
                <p:cNvCxnSpPr>
                  <a:cxnSpLocks/>
                </p:cNvCxnSpPr>
                <p:nvPr/>
              </p:nvCxnSpPr>
              <p:spPr>
                <a:xfrm>
                  <a:off x="4129325" y="1434831"/>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B64C5132-7C58-31AF-4174-8B0D4088A08D}"/>
                    </a:ext>
                  </a:extLst>
                </p:cNvPr>
                <p:cNvCxnSpPr>
                  <a:cxnSpLocks/>
                </p:cNvCxnSpPr>
                <p:nvPr/>
              </p:nvCxnSpPr>
              <p:spPr>
                <a:xfrm>
                  <a:off x="3967078" y="2927423"/>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2565FD3A-6553-190B-8EDB-FC1114779826}"/>
                    </a:ext>
                  </a:extLst>
                </p:cNvPr>
                <p:cNvCxnSpPr>
                  <a:cxnSpLocks/>
                </p:cNvCxnSpPr>
                <p:nvPr/>
              </p:nvCxnSpPr>
              <p:spPr>
                <a:xfrm>
                  <a:off x="3967078" y="1623907"/>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AF967261-E173-2F2C-2E25-CD77DB8C58B5}"/>
                    </a:ext>
                  </a:extLst>
                </p:cNvPr>
                <p:cNvCxnSpPr>
                  <a:cxnSpLocks/>
                </p:cNvCxnSpPr>
                <p:nvPr/>
              </p:nvCxnSpPr>
              <p:spPr>
                <a:xfrm>
                  <a:off x="5446826" y="1412514"/>
                  <a:ext cx="1560" cy="4302486"/>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57458E87-C1E9-4397-B221-CFE4EA471508}"/>
                    </a:ext>
                  </a:extLst>
                </p:cNvPr>
                <p:cNvCxnSpPr>
                  <a:cxnSpLocks/>
                </p:cNvCxnSpPr>
                <p:nvPr/>
              </p:nvCxnSpPr>
              <p:spPr>
                <a:xfrm>
                  <a:off x="6744871" y="1412513"/>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47B9D7B8-D57D-E86A-50E1-DAC16FE214B7}"/>
                    </a:ext>
                  </a:extLst>
                </p:cNvPr>
                <p:cNvCxnSpPr>
                  <a:cxnSpLocks/>
                </p:cNvCxnSpPr>
                <p:nvPr/>
              </p:nvCxnSpPr>
              <p:spPr>
                <a:xfrm>
                  <a:off x="4005382" y="5574118"/>
                  <a:ext cx="4318966" cy="0"/>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5B033F8F-333B-3753-3779-A412E8D7F1B6}"/>
                    </a:ext>
                  </a:extLst>
                </p:cNvPr>
                <p:cNvCxnSpPr>
                  <a:cxnSpLocks/>
                </p:cNvCxnSpPr>
                <p:nvPr/>
              </p:nvCxnSpPr>
              <p:spPr>
                <a:xfrm>
                  <a:off x="8042435" y="1420059"/>
                  <a:ext cx="0" cy="4302487"/>
                </a:xfrm>
                <a:prstGeom prst="straightConnector1">
                  <a:avLst/>
                </a:prstGeom>
                <a:ln w="19050">
                  <a:solidFill>
                    <a:schemeClr val="bg1">
                      <a:lumMod val="75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29" name="Straight Arrow Connector 28">
                <a:extLst>
                  <a:ext uri="{FF2B5EF4-FFF2-40B4-BE49-F238E27FC236}">
                    <a16:creationId xmlns:a16="http://schemas.microsoft.com/office/drawing/2014/main" id="{A3E7435D-CF6A-5C2B-D25C-65BAFEAAD571}"/>
                  </a:ext>
                </a:extLst>
              </p:cNvPr>
              <p:cNvCxnSpPr>
                <a:cxnSpLocks/>
              </p:cNvCxnSpPr>
              <p:nvPr/>
            </p:nvCxnSpPr>
            <p:spPr>
              <a:xfrm flipV="1">
                <a:off x="4132448" y="1275647"/>
                <a:ext cx="0" cy="317638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C536AA37-C601-5CCB-FD67-34F43D3703A4}"/>
                </a:ext>
              </a:extLst>
            </p:cNvPr>
            <p:cNvGrpSpPr/>
            <p:nvPr/>
          </p:nvGrpSpPr>
          <p:grpSpPr>
            <a:xfrm>
              <a:off x="285361" y="2871979"/>
              <a:ext cx="2274169" cy="1806587"/>
              <a:chOff x="285361" y="2871979"/>
              <a:chExt cx="2274169" cy="1806587"/>
            </a:xfrm>
          </p:grpSpPr>
          <p:grpSp>
            <p:nvGrpSpPr>
              <p:cNvPr id="19" name="Group 18">
                <a:extLst>
                  <a:ext uri="{FF2B5EF4-FFF2-40B4-BE49-F238E27FC236}">
                    <a16:creationId xmlns:a16="http://schemas.microsoft.com/office/drawing/2014/main" id="{FFC4CA02-79AD-E390-8FFE-CA8C1372AA47}"/>
                  </a:ext>
                </a:extLst>
              </p:cNvPr>
              <p:cNvGrpSpPr/>
              <p:nvPr/>
            </p:nvGrpSpPr>
            <p:grpSpPr>
              <a:xfrm>
                <a:off x="1027889" y="2927423"/>
                <a:ext cx="1319182" cy="1319182"/>
                <a:chOff x="1027889" y="2927423"/>
                <a:chExt cx="1319182" cy="1319182"/>
              </a:xfrm>
            </p:grpSpPr>
            <p:cxnSp>
              <p:nvCxnSpPr>
                <p:cNvPr id="23" name="Straight Arrow Connector 22">
                  <a:extLst>
                    <a:ext uri="{FF2B5EF4-FFF2-40B4-BE49-F238E27FC236}">
                      <a16:creationId xmlns:a16="http://schemas.microsoft.com/office/drawing/2014/main" id="{ABEB5C0C-ACD7-01E2-40F2-95D905FF5334}"/>
                    </a:ext>
                  </a:extLst>
                </p:cNvPr>
                <p:cNvCxnSpPr>
                  <a:cxnSpLocks/>
                </p:cNvCxnSpPr>
                <p:nvPr/>
              </p:nvCxnSpPr>
              <p:spPr>
                <a:xfrm>
                  <a:off x="1027889" y="4246605"/>
                  <a:ext cx="1319182"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8D205688-93A9-22A2-F314-62659BD9B575}"/>
                    </a:ext>
                  </a:extLst>
                </p:cNvPr>
                <p:cNvCxnSpPr>
                  <a:cxnSpLocks/>
                </p:cNvCxnSpPr>
                <p:nvPr/>
              </p:nvCxnSpPr>
              <p:spPr>
                <a:xfrm flipV="1">
                  <a:off x="1027889" y="2927423"/>
                  <a:ext cx="0" cy="1319182"/>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p:grpSp>
          <p:sp>
            <p:nvSpPr>
              <p:cNvPr id="20" name="Oval 19">
                <a:extLst>
                  <a:ext uri="{FF2B5EF4-FFF2-40B4-BE49-F238E27FC236}">
                    <a16:creationId xmlns:a16="http://schemas.microsoft.com/office/drawing/2014/main" id="{1DFC44A0-22F3-D46E-EEAD-4A9598EE7A0D}"/>
                  </a:ext>
                </a:extLst>
              </p:cNvPr>
              <p:cNvSpPr/>
              <p:nvPr/>
            </p:nvSpPr>
            <p:spPr>
              <a:xfrm>
                <a:off x="925937" y="4118511"/>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719DEF37-F241-763A-E310-581649D3DC9F}"/>
                      </a:ext>
                    </a:extLst>
                  </p:cNvPr>
                  <p:cNvSpPr txBox="1"/>
                  <p:nvPr/>
                </p:nvSpPr>
                <p:spPr>
                  <a:xfrm>
                    <a:off x="285361" y="2871979"/>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0, 1</m:t>
                              </m:r>
                            </m:e>
                          </m:d>
                        </m:oMath>
                      </m:oMathPara>
                    </a14:m>
                    <a:endParaRPr lang="en-US" sz="1200" dirty="0">
                      <a:solidFill>
                        <a:srgbClr val="92D050"/>
                      </a:solidFill>
                    </a:endParaRPr>
                  </a:p>
                </p:txBody>
              </p:sp>
            </mc:Choice>
            <mc:Fallback>
              <p:sp>
                <p:nvSpPr>
                  <p:cNvPr id="21" name="TextBox 20">
                    <a:extLst>
                      <a:ext uri="{FF2B5EF4-FFF2-40B4-BE49-F238E27FC236}">
                        <a16:creationId xmlns:a16="http://schemas.microsoft.com/office/drawing/2014/main" id="{719DEF37-F241-763A-E310-581649D3DC9F}"/>
                      </a:ext>
                    </a:extLst>
                  </p:cNvPr>
                  <p:cNvSpPr txBox="1">
                    <a:spLocks noRot="1" noChangeAspect="1" noMove="1" noResize="1" noEditPoints="1" noAdjustHandles="1" noChangeArrowheads="1" noChangeShapeType="1" noTextEdit="1"/>
                  </p:cNvSpPr>
                  <p:nvPr/>
                </p:nvSpPr>
                <p:spPr>
                  <a:xfrm>
                    <a:off x="285361" y="2871979"/>
                    <a:ext cx="586140" cy="271528"/>
                  </a:xfrm>
                  <a:prstGeom prst="rect">
                    <a:avLst/>
                  </a:prstGeom>
                  <a:blipFill>
                    <a:blip r:embed="rId6"/>
                    <a:stretch>
                      <a:fillRect b="-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D971F3DE-43ED-16EE-C246-C7C4104EAA0A}"/>
                      </a:ext>
                    </a:extLst>
                  </p:cNvPr>
                  <p:cNvSpPr txBox="1"/>
                  <p:nvPr/>
                </p:nvSpPr>
                <p:spPr>
                  <a:xfrm>
                    <a:off x="1973390" y="4407038"/>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r>
                                <a:rPr lang="pt-BR" sz="1200" b="0" i="1" smtClean="0">
                                  <a:solidFill>
                                    <a:srgbClr val="FF0000"/>
                                  </a:solidFill>
                                  <a:latin typeface="Cambria Math" panose="02040503050406030204" pitchFamily="18" charset="0"/>
                                </a:rPr>
                                <m:t>1, 0</m:t>
                              </m:r>
                            </m:e>
                          </m:d>
                        </m:oMath>
                      </m:oMathPara>
                    </a14:m>
                    <a:endParaRPr lang="en-US" sz="1200" dirty="0">
                      <a:solidFill>
                        <a:srgbClr val="FF0000"/>
                      </a:solidFill>
                    </a:endParaRPr>
                  </a:p>
                </p:txBody>
              </p:sp>
            </mc:Choice>
            <mc:Fallback>
              <p:sp>
                <p:nvSpPr>
                  <p:cNvPr id="22" name="TextBox 21">
                    <a:extLst>
                      <a:ext uri="{FF2B5EF4-FFF2-40B4-BE49-F238E27FC236}">
                        <a16:creationId xmlns:a16="http://schemas.microsoft.com/office/drawing/2014/main" id="{D971F3DE-43ED-16EE-C246-C7C4104EAA0A}"/>
                      </a:ext>
                    </a:extLst>
                  </p:cNvPr>
                  <p:cNvSpPr txBox="1">
                    <a:spLocks noRot="1" noChangeAspect="1" noMove="1" noResize="1" noEditPoints="1" noAdjustHandles="1" noChangeArrowheads="1" noChangeShapeType="1" noTextEdit="1"/>
                  </p:cNvSpPr>
                  <p:nvPr/>
                </p:nvSpPr>
                <p:spPr>
                  <a:xfrm>
                    <a:off x="1973390" y="4407038"/>
                    <a:ext cx="586140" cy="271528"/>
                  </a:xfrm>
                  <a:prstGeom prst="rect">
                    <a:avLst/>
                  </a:prstGeom>
                  <a:blipFill>
                    <a:blip r:embed="rId7"/>
                    <a:stretch>
                      <a:fillRect b="-13333"/>
                    </a:stretch>
                  </a:blipFill>
                </p:spPr>
                <p:txBody>
                  <a:bodyPr/>
                  <a:lstStyle/>
                  <a:p>
                    <a:r>
                      <a:rPr lang="en-US">
                        <a:noFill/>
                      </a:rPr>
                      <a:t> </a:t>
                    </a:r>
                  </a:p>
                </p:txBody>
              </p:sp>
            </mc:Fallback>
          </mc:AlternateContent>
        </p:grpSp>
        <p:grpSp>
          <p:nvGrpSpPr>
            <p:cNvPr id="9" name="Group 8">
              <a:extLst>
                <a:ext uri="{FF2B5EF4-FFF2-40B4-BE49-F238E27FC236}">
                  <a16:creationId xmlns:a16="http://schemas.microsoft.com/office/drawing/2014/main" id="{00B4C5EF-B212-7F80-0137-5CFC20D372EE}"/>
                </a:ext>
              </a:extLst>
            </p:cNvPr>
            <p:cNvGrpSpPr/>
            <p:nvPr/>
          </p:nvGrpSpPr>
          <p:grpSpPr>
            <a:xfrm>
              <a:off x="4636420" y="1789269"/>
              <a:ext cx="1775938" cy="3643093"/>
              <a:chOff x="4636420" y="1789269"/>
              <a:chExt cx="1775938" cy="3643093"/>
            </a:xfrm>
          </p:grpSpPr>
          <p:grpSp>
            <p:nvGrpSpPr>
              <p:cNvPr id="10" name="Group 9">
                <a:extLst>
                  <a:ext uri="{FF2B5EF4-FFF2-40B4-BE49-F238E27FC236}">
                    <a16:creationId xmlns:a16="http://schemas.microsoft.com/office/drawing/2014/main" id="{50B53CAD-A34B-AA87-3846-D127CE035431}"/>
                  </a:ext>
                </a:extLst>
              </p:cNvPr>
              <p:cNvGrpSpPr/>
              <p:nvPr/>
            </p:nvGrpSpPr>
            <p:grpSpPr>
              <a:xfrm>
                <a:off x="4878709" y="1789269"/>
                <a:ext cx="1533649" cy="1178621"/>
                <a:chOff x="4779241" y="1615288"/>
                <a:chExt cx="1678002" cy="1289557"/>
              </a:xfrm>
            </p:grpSpPr>
            <p:cxnSp>
              <p:nvCxnSpPr>
                <p:cNvPr id="17" name="Straight Arrow Connector 16">
                  <a:extLst>
                    <a:ext uri="{FF2B5EF4-FFF2-40B4-BE49-F238E27FC236}">
                      <a16:creationId xmlns:a16="http://schemas.microsoft.com/office/drawing/2014/main" id="{87332F6E-D4E2-C2EF-E771-CCFFE56AF1C0}"/>
                    </a:ext>
                  </a:extLst>
                </p:cNvPr>
                <p:cNvCxnSpPr>
                  <a:cxnSpLocks/>
                </p:cNvCxnSpPr>
                <p:nvPr/>
              </p:nvCxnSpPr>
              <p:spPr>
                <a:xfrm flipV="1">
                  <a:off x="5428932" y="2043706"/>
                  <a:ext cx="1028311" cy="861139"/>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TextBox 17">
                      <a:extLst>
                        <a:ext uri="{FF2B5EF4-FFF2-40B4-BE49-F238E27FC236}">
                          <a16:creationId xmlns:a16="http://schemas.microsoft.com/office/drawing/2014/main" id="{035297A8-7281-661A-AF30-196E9BDE5F80}"/>
                        </a:ext>
                      </a:extLst>
                    </p:cNvPr>
                    <p:cNvSpPr txBox="1"/>
                    <p:nvPr/>
                  </p:nvSpPr>
                  <p:spPr>
                    <a:xfrm>
                      <a:off x="4779241" y="1615288"/>
                      <a:ext cx="1197210" cy="7033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0000"/>
                                    </a:solidFill>
                                    <a:latin typeface="Cambria Math" panose="02040503050406030204" pitchFamily="18" charset="0"/>
                                  </a:rPr>
                                </m:ctrlPr>
                              </m:dPr>
                              <m:e>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a:rPr lang="pt-BR" sz="1200" i="1">
                                    <a:solidFill>
                                      <a:srgbClr val="FF0000"/>
                                    </a:solidFill>
                                    <a:latin typeface="Cambria Math" panose="02040503050406030204" pitchFamily="18" charset="0"/>
                                  </a:rPr>
                                  <m:t>,</m:t>
                                </m:r>
                                <m:r>
                                  <a:rPr lang="pt-BR" sz="1200" b="0" i="1" smtClean="0">
                                    <a:solidFill>
                                      <a:srgbClr val="FF0000"/>
                                    </a:solidFill>
                                    <a:latin typeface="Cambria Math" panose="02040503050406030204" pitchFamily="18" charset="0"/>
                                  </a:rPr>
                                  <m:t> </m:t>
                                </m:r>
                                <m:f>
                                  <m:fPr>
                                    <m:ctrlPr>
                                      <a:rPr lang="en-US" sz="1200" i="1">
                                        <a:solidFill>
                                          <a:srgbClr val="FF0000"/>
                                        </a:solidFill>
                                        <a:latin typeface="Cambria Math" panose="02040503050406030204" pitchFamily="18" charset="0"/>
                                      </a:rPr>
                                    </m:ctrlPr>
                                  </m:fPr>
                                  <m:num>
                                    <m:rad>
                                      <m:radPr>
                                        <m:degHide m:val="on"/>
                                        <m:ctrlPr>
                                          <a:rPr lang="en-US" sz="1200" i="1">
                                            <a:solidFill>
                                              <a:srgbClr val="FF0000"/>
                                            </a:solidFill>
                                            <a:latin typeface="Cambria Math" panose="02040503050406030204" pitchFamily="18" charset="0"/>
                                          </a:rPr>
                                        </m:ctrlPr>
                                      </m:radPr>
                                      <m:deg/>
                                      <m:e>
                                        <m:r>
                                          <a:rPr lang="pt-BR" sz="1200" i="1">
                                            <a:solidFill>
                                              <a:srgbClr val="FF0000"/>
                                            </a:solidFill>
                                            <a:latin typeface="Cambria Math" panose="02040503050406030204" pitchFamily="18" charset="0"/>
                                          </a:rPr>
                                          <m:t>2</m:t>
                                        </m:r>
                                      </m:e>
                                    </m:rad>
                                  </m:num>
                                  <m:den>
                                    <m:r>
                                      <a:rPr lang="pt-BR" sz="1200" i="1">
                                        <a:solidFill>
                                          <a:srgbClr val="FF0000"/>
                                        </a:solidFill>
                                        <a:latin typeface="Cambria Math" panose="02040503050406030204" pitchFamily="18" charset="0"/>
                                      </a:rPr>
                                      <m:t>2</m:t>
                                    </m:r>
                                  </m:den>
                                </m:f>
                                <m:r>
                                  <m:rPr>
                                    <m:nor/>
                                  </m:rPr>
                                  <a:rPr lang="en-US" sz="1200" dirty="0">
                                    <a:solidFill>
                                      <a:srgbClr val="FF0000"/>
                                    </a:solidFill>
                                  </a:rPr>
                                  <m:t> </m:t>
                                </m:r>
                              </m:e>
                            </m:d>
                          </m:oMath>
                        </m:oMathPara>
                      </a14:m>
                      <a:endParaRPr lang="en-US" sz="1200" dirty="0">
                        <a:solidFill>
                          <a:srgbClr val="FF0000"/>
                        </a:solidFill>
                      </a:endParaRPr>
                    </a:p>
                  </p:txBody>
                </p:sp>
              </mc:Choice>
              <mc:Fallback>
                <p:sp>
                  <p:nvSpPr>
                    <p:cNvPr id="18" name="TextBox 17">
                      <a:extLst>
                        <a:ext uri="{FF2B5EF4-FFF2-40B4-BE49-F238E27FC236}">
                          <a16:creationId xmlns:a16="http://schemas.microsoft.com/office/drawing/2014/main" id="{035297A8-7281-661A-AF30-196E9BDE5F80}"/>
                        </a:ext>
                      </a:extLst>
                    </p:cNvPr>
                    <p:cNvSpPr txBox="1">
                      <a:spLocks noRot="1" noChangeAspect="1" noMove="1" noResize="1" noEditPoints="1" noAdjustHandles="1" noChangeArrowheads="1" noChangeShapeType="1" noTextEdit="1"/>
                    </p:cNvSpPr>
                    <p:nvPr/>
                  </p:nvSpPr>
                  <p:spPr>
                    <a:xfrm>
                      <a:off x="4779241" y="1615288"/>
                      <a:ext cx="1197210" cy="703307"/>
                    </a:xfrm>
                    <a:prstGeom prst="rect">
                      <a:avLst/>
                    </a:prstGeom>
                    <a:blipFill>
                      <a:blip r:embed="rId8"/>
                      <a:stretch>
                        <a:fillRect/>
                      </a:stretch>
                    </a:blipFill>
                  </p:spPr>
                  <p:txBody>
                    <a:bodyPr/>
                    <a:lstStyle/>
                    <a:p>
                      <a:r>
                        <a:rPr lang="en-US">
                          <a:noFill/>
                        </a:rPr>
                        <a:t> </a:t>
                      </a:r>
                    </a:p>
                  </p:txBody>
                </p:sp>
              </mc:Fallback>
            </mc:AlternateContent>
          </p:grpSp>
          <p:grpSp>
            <p:nvGrpSpPr>
              <p:cNvPr id="11" name="Group 10">
                <a:extLst>
                  <a:ext uri="{FF2B5EF4-FFF2-40B4-BE49-F238E27FC236}">
                    <a16:creationId xmlns:a16="http://schemas.microsoft.com/office/drawing/2014/main" id="{5C1A7A43-9BC4-B0C1-7BFA-8E72E588D3C3}"/>
                  </a:ext>
                </a:extLst>
              </p:cNvPr>
              <p:cNvGrpSpPr/>
              <p:nvPr/>
            </p:nvGrpSpPr>
            <p:grpSpPr>
              <a:xfrm>
                <a:off x="4636420" y="2988525"/>
                <a:ext cx="853865" cy="2443837"/>
                <a:chOff x="4514152" y="2927423"/>
                <a:chExt cx="934235" cy="2673860"/>
              </a:xfrm>
            </p:grpSpPr>
            <p:cxnSp>
              <p:nvCxnSpPr>
                <p:cNvPr id="15" name="Straight Arrow Connector 14">
                  <a:extLst>
                    <a:ext uri="{FF2B5EF4-FFF2-40B4-BE49-F238E27FC236}">
                      <a16:creationId xmlns:a16="http://schemas.microsoft.com/office/drawing/2014/main" id="{349167BF-5FAA-1118-25C1-B402A95B090D}"/>
                    </a:ext>
                  </a:extLst>
                </p:cNvPr>
                <p:cNvCxnSpPr>
                  <a:cxnSpLocks/>
                </p:cNvCxnSpPr>
                <p:nvPr/>
              </p:nvCxnSpPr>
              <p:spPr>
                <a:xfrm>
                  <a:off x="5428933" y="2927423"/>
                  <a:ext cx="19454" cy="2673860"/>
                </a:xfrm>
                <a:prstGeom prst="straightConnector1">
                  <a:avLst/>
                </a:prstGeom>
                <a:ln w="57150">
                  <a:solidFill>
                    <a:srgbClr val="92D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448A950-F98D-94D1-1D96-D1EFA0000770}"/>
                        </a:ext>
                      </a:extLst>
                    </p:cNvPr>
                    <p:cNvSpPr txBox="1"/>
                    <p:nvPr/>
                  </p:nvSpPr>
                  <p:spPr>
                    <a:xfrm>
                      <a:off x="4514152" y="4889992"/>
                      <a:ext cx="826988" cy="2970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92D050"/>
                                    </a:solidFill>
                                    <a:latin typeface="Cambria Math" panose="02040503050406030204" pitchFamily="18" charset="0"/>
                                  </a:rPr>
                                </m:ctrlPr>
                              </m:dPr>
                              <m:e>
                                <m:r>
                                  <a:rPr lang="pt-BR" sz="1200" b="0" i="1" smtClean="0">
                                    <a:solidFill>
                                      <a:srgbClr val="92D050"/>
                                    </a:solidFill>
                                    <a:latin typeface="Cambria Math" panose="02040503050406030204" pitchFamily="18" charset="0"/>
                                  </a:rPr>
                                  <m:t>0, −2</m:t>
                                </m:r>
                              </m:e>
                            </m:d>
                          </m:oMath>
                        </m:oMathPara>
                      </a14:m>
                      <a:endParaRPr lang="en-US" sz="1200" dirty="0">
                        <a:solidFill>
                          <a:srgbClr val="92D050"/>
                        </a:solidFill>
                      </a:endParaRPr>
                    </a:p>
                  </p:txBody>
                </p:sp>
              </mc:Choice>
              <mc:Fallback>
                <p:sp>
                  <p:nvSpPr>
                    <p:cNvPr id="16" name="TextBox 15">
                      <a:extLst>
                        <a:ext uri="{FF2B5EF4-FFF2-40B4-BE49-F238E27FC236}">
                          <a16:creationId xmlns:a16="http://schemas.microsoft.com/office/drawing/2014/main" id="{B448A950-F98D-94D1-1D96-D1EFA0000770}"/>
                        </a:ext>
                      </a:extLst>
                    </p:cNvPr>
                    <p:cNvSpPr txBox="1">
                      <a:spLocks noRot="1" noChangeAspect="1" noMove="1" noResize="1" noEditPoints="1" noAdjustHandles="1" noChangeArrowheads="1" noChangeShapeType="1" noTextEdit="1"/>
                    </p:cNvSpPr>
                    <p:nvPr/>
                  </p:nvSpPr>
                  <p:spPr>
                    <a:xfrm>
                      <a:off x="4514152" y="4889992"/>
                      <a:ext cx="826988" cy="297085"/>
                    </a:xfrm>
                    <a:prstGeom prst="rect">
                      <a:avLst/>
                    </a:prstGeom>
                    <a:blipFill>
                      <a:blip r:embed="rId9"/>
                      <a:stretch>
                        <a:fillRect b="-6250"/>
                      </a:stretch>
                    </a:blipFill>
                  </p:spPr>
                  <p:txBody>
                    <a:bodyPr/>
                    <a:lstStyle/>
                    <a:p>
                      <a:r>
                        <a:rPr lang="en-US">
                          <a:noFill/>
                        </a:rPr>
                        <a:t> </a:t>
                      </a:r>
                    </a:p>
                  </p:txBody>
                </p:sp>
              </mc:Fallback>
            </mc:AlternateContent>
          </p:grpSp>
          <p:grpSp>
            <p:nvGrpSpPr>
              <p:cNvPr id="12" name="Group 11">
                <a:extLst>
                  <a:ext uri="{FF2B5EF4-FFF2-40B4-BE49-F238E27FC236}">
                    <a16:creationId xmlns:a16="http://schemas.microsoft.com/office/drawing/2014/main" id="{384E82B3-CD32-A700-F5D7-37AC8E07B5B9}"/>
                  </a:ext>
                </a:extLst>
              </p:cNvPr>
              <p:cNvGrpSpPr/>
              <p:nvPr/>
            </p:nvGrpSpPr>
            <p:grpSpPr>
              <a:xfrm>
                <a:off x="4788757" y="2876340"/>
                <a:ext cx="794392" cy="468258"/>
                <a:chOff x="4788757" y="2876340"/>
                <a:chExt cx="794392" cy="468258"/>
              </a:xfrm>
            </p:grpSpPr>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3019CE55-AD2B-09F6-1D38-5997083E4A2C}"/>
                        </a:ext>
                      </a:extLst>
                    </p:cNvPr>
                    <p:cNvSpPr txBox="1"/>
                    <p:nvPr/>
                  </p:nvSpPr>
                  <p:spPr>
                    <a:xfrm>
                      <a:off x="4788757" y="3073070"/>
                      <a:ext cx="586140" cy="27152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d>
                              <m:dPr>
                                <m:ctrlPr>
                                  <a:rPr lang="en-US" sz="1200" i="1" smtClean="0">
                                    <a:solidFill>
                                      <a:srgbClr val="FFC000"/>
                                    </a:solidFill>
                                    <a:latin typeface="Cambria Math" panose="02040503050406030204" pitchFamily="18" charset="0"/>
                                  </a:rPr>
                                </m:ctrlPr>
                              </m:dPr>
                              <m:e>
                                <m:r>
                                  <a:rPr lang="pt-BR" sz="1200" b="0" i="1" smtClean="0">
                                    <a:solidFill>
                                      <a:srgbClr val="FFC000"/>
                                    </a:solidFill>
                                    <a:latin typeface="Cambria Math" panose="02040503050406030204" pitchFamily="18" charset="0"/>
                                  </a:rPr>
                                  <m:t>1, 1</m:t>
                                </m:r>
                              </m:e>
                            </m:d>
                          </m:oMath>
                        </m:oMathPara>
                      </a14:m>
                      <a:endParaRPr lang="en-US" sz="1200" dirty="0">
                        <a:solidFill>
                          <a:srgbClr val="FFC000"/>
                        </a:solidFill>
                      </a:endParaRPr>
                    </a:p>
                  </p:txBody>
                </p:sp>
              </mc:Choice>
              <mc:Fallback>
                <p:sp>
                  <p:nvSpPr>
                    <p:cNvPr id="13" name="TextBox 12">
                      <a:extLst>
                        <a:ext uri="{FF2B5EF4-FFF2-40B4-BE49-F238E27FC236}">
                          <a16:creationId xmlns:a16="http://schemas.microsoft.com/office/drawing/2014/main" id="{3019CE55-AD2B-09F6-1D38-5997083E4A2C}"/>
                        </a:ext>
                      </a:extLst>
                    </p:cNvPr>
                    <p:cNvSpPr txBox="1">
                      <a:spLocks noRot="1" noChangeAspect="1" noMove="1" noResize="1" noEditPoints="1" noAdjustHandles="1" noChangeArrowheads="1" noChangeShapeType="1" noTextEdit="1"/>
                    </p:cNvSpPr>
                    <p:nvPr/>
                  </p:nvSpPr>
                  <p:spPr>
                    <a:xfrm>
                      <a:off x="4788757" y="3073070"/>
                      <a:ext cx="586140" cy="271528"/>
                    </a:xfrm>
                    <a:prstGeom prst="rect">
                      <a:avLst/>
                    </a:prstGeom>
                    <a:blipFill>
                      <a:blip r:embed="rId10"/>
                      <a:stretch>
                        <a:fillRect b="-6667"/>
                      </a:stretch>
                    </a:blipFill>
                  </p:spPr>
                  <p:txBody>
                    <a:bodyPr/>
                    <a:lstStyle/>
                    <a:p>
                      <a:r>
                        <a:rPr lang="en-US">
                          <a:noFill/>
                        </a:rPr>
                        <a:t> </a:t>
                      </a:r>
                    </a:p>
                  </p:txBody>
                </p:sp>
              </mc:Fallback>
            </mc:AlternateContent>
            <p:sp>
              <p:nvSpPr>
                <p:cNvPr id="14" name="Oval 13">
                  <a:extLst>
                    <a:ext uri="{FF2B5EF4-FFF2-40B4-BE49-F238E27FC236}">
                      <a16:creationId xmlns:a16="http://schemas.microsoft.com/office/drawing/2014/main" id="{CE2073F2-D6DE-D0E3-356E-F763F6E73965}"/>
                    </a:ext>
                  </a:extLst>
                </p:cNvPr>
                <p:cNvSpPr/>
                <p:nvPr/>
              </p:nvSpPr>
              <p:spPr>
                <a:xfrm>
                  <a:off x="5356159" y="2876340"/>
                  <a:ext cx="226990" cy="226990"/>
                </a:xfrm>
                <a:prstGeom prst="ellipse">
                  <a:avLst/>
                </a:prstGeom>
                <a:solidFill>
                  <a:srgbClr val="FFC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1000" dirty="0"/>
                </a:p>
              </p:txBody>
            </p:sp>
          </p:grpSp>
        </p:grpSp>
      </p:grpSp>
      <p:sp>
        <p:nvSpPr>
          <p:cNvPr id="43" name="Google Shape;278;p30">
            <a:extLst>
              <a:ext uri="{FF2B5EF4-FFF2-40B4-BE49-F238E27FC236}">
                <a16:creationId xmlns:a16="http://schemas.microsoft.com/office/drawing/2014/main" id="{67F6D4C5-104B-8395-3CDE-FCDAAD3FC870}"/>
              </a:ext>
            </a:extLst>
          </p:cNvPr>
          <p:cNvSpPr txBox="1"/>
          <p:nvPr/>
        </p:nvSpPr>
        <p:spPr>
          <a:xfrm>
            <a:off x="901867" y="105216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44" name="Google Shape;279;p30">
            <a:extLst>
              <a:ext uri="{FF2B5EF4-FFF2-40B4-BE49-F238E27FC236}">
                <a16:creationId xmlns:a16="http://schemas.microsoft.com/office/drawing/2014/main" id="{6D61F1F7-9B43-7E0D-8523-6EB87F6310AD}"/>
              </a:ext>
            </a:extLst>
          </p:cNvPr>
          <p:cNvCxnSpPr/>
          <p:nvPr/>
        </p:nvCxnSpPr>
        <p:spPr>
          <a:xfrm>
            <a:off x="1218477" y="140690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45" name="Google Shape;280;p30">
            <a:extLst>
              <a:ext uri="{FF2B5EF4-FFF2-40B4-BE49-F238E27FC236}">
                <a16:creationId xmlns:a16="http://schemas.microsoft.com/office/drawing/2014/main" id="{B3EC66C8-C41A-7703-83D2-4D046D6492FC}"/>
              </a:ext>
            </a:extLst>
          </p:cNvPr>
          <p:cNvSpPr/>
          <p:nvPr/>
        </p:nvSpPr>
        <p:spPr>
          <a:xfrm>
            <a:off x="1444859" y="179870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82;p30">
            <a:extLst>
              <a:ext uri="{FF2B5EF4-FFF2-40B4-BE49-F238E27FC236}">
                <a16:creationId xmlns:a16="http://schemas.microsoft.com/office/drawing/2014/main" id="{A82E7511-6949-0C00-5868-60313404DD59}"/>
              </a:ext>
            </a:extLst>
          </p:cNvPr>
          <p:cNvSpPr/>
          <p:nvPr/>
        </p:nvSpPr>
        <p:spPr>
          <a:xfrm>
            <a:off x="4271477" y="2956146"/>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85;p30">
            <a:extLst>
              <a:ext uri="{FF2B5EF4-FFF2-40B4-BE49-F238E27FC236}">
                <a16:creationId xmlns:a16="http://schemas.microsoft.com/office/drawing/2014/main" id="{8055C498-FF37-3EAB-40A2-6F03520932B4}"/>
              </a:ext>
            </a:extLst>
          </p:cNvPr>
          <p:cNvSpPr txBox="1"/>
          <p:nvPr/>
        </p:nvSpPr>
        <p:spPr>
          <a:xfrm>
            <a:off x="4708303" y="2788251"/>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dirty="0">
                <a:solidFill>
                  <a:schemeClr val="dk1"/>
                </a:solidFill>
              </a:rPr>
              <a:t>(1.7, -0.3)</a:t>
            </a:r>
            <a:endParaRPr sz="1500" b="1" dirty="0"/>
          </a:p>
        </p:txBody>
      </p:sp>
      <p:cxnSp>
        <p:nvCxnSpPr>
          <p:cNvPr id="48" name="Google Shape;286;p30">
            <a:extLst>
              <a:ext uri="{FF2B5EF4-FFF2-40B4-BE49-F238E27FC236}">
                <a16:creationId xmlns:a16="http://schemas.microsoft.com/office/drawing/2014/main" id="{47963EFF-CB59-B011-0635-01877F84580C}"/>
              </a:ext>
            </a:extLst>
          </p:cNvPr>
          <p:cNvCxnSpPr>
            <a:cxnSpLocks/>
          </p:cNvCxnSpPr>
          <p:nvPr/>
        </p:nvCxnSpPr>
        <p:spPr>
          <a:xfrm flipH="1">
            <a:off x="4407589" y="3012505"/>
            <a:ext cx="428526"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84172" y="113717"/>
            <a:ext cx="863562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200"/>
              <a:buFont typeface="Verdana"/>
              <a:buNone/>
            </a:pPr>
            <a:r>
              <a:rPr lang="pt-BR" sz="2000" dirty="0"/>
              <a:t>Do espaço do mundo (World) para o espaço da câmera (</a:t>
            </a:r>
            <a:r>
              <a:rPr lang="pt-BR" sz="2000" dirty="0" err="1"/>
              <a:t>View</a:t>
            </a:r>
            <a:r>
              <a:rPr lang="pt-BR" sz="2000" dirty="0"/>
              <a:t>)</a:t>
            </a:r>
            <a:endParaRPr sz="2400" dirty="0"/>
          </a:p>
        </p:txBody>
      </p:sp>
      <p:sp>
        <p:nvSpPr>
          <p:cNvPr id="6" name="Text Placeholder 5">
            <a:extLst>
              <a:ext uri="{FF2B5EF4-FFF2-40B4-BE49-F238E27FC236}">
                <a16:creationId xmlns:a16="http://schemas.microsoft.com/office/drawing/2014/main" id="{EAF4C4BB-1599-2F9D-3C3F-846E76602287}"/>
              </a:ext>
            </a:extLst>
          </p:cNvPr>
          <p:cNvSpPr>
            <a:spLocks noGrp="1"/>
          </p:cNvSpPr>
          <p:nvPr>
            <p:ph type="body" idx="1"/>
          </p:nvPr>
        </p:nvSpPr>
        <p:spPr>
          <a:xfrm>
            <a:off x="8756" y="838985"/>
            <a:ext cx="9059828" cy="4496159"/>
          </a:xfrm>
        </p:spPr>
        <p:txBody>
          <a:bodyPr>
            <a:normAutofit/>
          </a:bodyPr>
          <a:lstStyle/>
          <a:p>
            <a:r>
              <a:rPr lang="pt-BR" sz="1900" noProof="0" dirty="0"/>
              <a:t>Vamos transformar do </a:t>
            </a:r>
            <a:r>
              <a:rPr lang="pt-BR" sz="1900" b="1" noProof="0" dirty="0"/>
              <a:t>espaço do mundo</a:t>
            </a:r>
            <a:r>
              <a:rPr lang="pt-BR" sz="1900" noProof="0" dirty="0"/>
              <a:t> para o </a:t>
            </a:r>
            <a:r>
              <a:rPr lang="pt-BR" sz="1900" b="1" noProof="0" dirty="0"/>
              <a:t>espaço da câmera</a:t>
            </a:r>
            <a:r>
              <a:rPr lang="pt-BR" sz="1900" noProof="0" dirty="0"/>
              <a:t>.</a:t>
            </a:r>
            <a:endParaRPr lang="en-US" sz="1900" dirty="0"/>
          </a:p>
        </p:txBody>
      </p:sp>
      <p:sp>
        <p:nvSpPr>
          <p:cNvPr id="341" name="Google Shape;341;p34"/>
          <p:cNvSpPr txBox="1">
            <a:spLocks noGrp="1"/>
          </p:cNvSpPr>
          <p:nvPr>
            <p:ph type="sldNum" idx="12"/>
          </p:nvPr>
        </p:nvSpPr>
        <p:spPr>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34</a:t>
            </a:fld>
            <a:endParaRPr/>
          </a:p>
        </p:txBody>
      </p:sp>
      <p:pic>
        <p:nvPicPr>
          <p:cNvPr id="5" name="Picture 4" descr="A person taking a picture of different objects&#10;&#10;AI-generated content may be incorrect.">
            <a:extLst>
              <a:ext uri="{FF2B5EF4-FFF2-40B4-BE49-F238E27FC236}">
                <a16:creationId xmlns:a16="http://schemas.microsoft.com/office/drawing/2014/main" id="{8B840CB7-9497-E3B5-6A82-96E885182613}"/>
              </a:ext>
            </a:extLst>
          </p:cNvPr>
          <p:cNvPicPr>
            <a:picLocks noChangeAspect="1"/>
          </p:cNvPicPr>
          <p:nvPr/>
        </p:nvPicPr>
        <p:blipFill>
          <a:blip r:embed="rId3"/>
          <a:stretch>
            <a:fillRect/>
          </a:stretch>
        </p:blipFill>
        <p:spPr>
          <a:xfrm>
            <a:off x="1663653" y="1573933"/>
            <a:ext cx="3704734" cy="3704734"/>
          </a:xfrm>
          <a:prstGeom prst="rect">
            <a:avLst/>
          </a:prstGeom>
        </p:spPr>
      </p:pic>
      <p:grpSp>
        <p:nvGrpSpPr>
          <p:cNvPr id="17" name="Group 16">
            <a:extLst>
              <a:ext uri="{FF2B5EF4-FFF2-40B4-BE49-F238E27FC236}">
                <a16:creationId xmlns:a16="http://schemas.microsoft.com/office/drawing/2014/main" id="{B8B54222-B5BB-5C44-778A-2567899B5D4B}"/>
              </a:ext>
            </a:extLst>
          </p:cNvPr>
          <p:cNvGrpSpPr/>
          <p:nvPr/>
        </p:nvGrpSpPr>
        <p:grpSpPr>
          <a:xfrm rot="16200000">
            <a:off x="3445818" y="4428240"/>
            <a:ext cx="696264" cy="763571"/>
            <a:chOff x="1292087" y="2286000"/>
            <a:chExt cx="2067339" cy="2267186"/>
          </a:xfrm>
        </p:grpSpPr>
        <p:cxnSp>
          <p:nvCxnSpPr>
            <p:cNvPr id="8" name="Straight Arrow Connector 7">
              <a:extLst>
                <a:ext uri="{FF2B5EF4-FFF2-40B4-BE49-F238E27FC236}">
                  <a16:creationId xmlns:a16="http://schemas.microsoft.com/office/drawing/2014/main" id="{04B786AE-8EE2-C591-2BE4-1D4332842EC3}"/>
                </a:ext>
              </a:extLst>
            </p:cNvPr>
            <p:cNvCxnSpPr>
              <a:cxnSpLocks/>
            </p:cNvCxnSpPr>
            <p:nvPr/>
          </p:nvCxnSpPr>
          <p:spPr>
            <a:xfrm>
              <a:off x="1985920" y="3695563"/>
              <a:ext cx="1373506" cy="0"/>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F69723F1-1509-0ADC-C789-4D625EAE0402}"/>
                </a:ext>
              </a:extLst>
            </p:cNvPr>
            <p:cNvCxnSpPr>
              <a:cxnSpLocks/>
            </p:cNvCxnSpPr>
            <p:nvPr/>
          </p:nvCxnSpPr>
          <p:spPr>
            <a:xfrm flipH="1">
              <a:off x="1292087" y="3695563"/>
              <a:ext cx="693833" cy="8576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10" name="Straight Arrow Connector 9">
              <a:extLst>
                <a:ext uri="{FF2B5EF4-FFF2-40B4-BE49-F238E27FC236}">
                  <a16:creationId xmlns:a16="http://schemas.microsoft.com/office/drawing/2014/main" id="{7179596D-DC2A-62FC-1686-E5F8BCABBF83}"/>
                </a:ext>
              </a:extLst>
            </p:cNvPr>
            <p:cNvCxnSpPr>
              <a:cxnSpLocks/>
            </p:cNvCxnSpPr>
            <p:nvPr/>
          </p:nvCxnSpPr>
          <p:spPr>
            <a:xfrm flipV="1">
              <a:off x="1985920" y="2286000"/>
              <a:ext cx="0" cy="140248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grpSp>
        <p:nvGrpSpPr>
          <p:cNvPr id="22" name="Group 21">
            <a:extLst>
              <a:ext uri="{FF2B5EF4-FFF2-40B4-BE49-F238E27FC236}">
                <a16:creationId xmlns:a16="http://schemas.microsoft.com/office/drawing/2014/main" id="{AC4A80CE-0252-BFC7-9E9B-4E953D5FDBA3}"/>
              </a:ext>
            </a:extLst>
          </p:cNvPr>
          <p:cNvGrpSpPr/>
          <p:nvPr/>
        </p:nvGrpSpPr>
        <p:grpSpPr>
          <a:xfrm rot="16200000">
            <a:off x="3447386" y="4420381"/>
            <a:ext cx="696264" cy="763571"/>
            <a:chOff x="1292087" y="2286000"/>
            <a:chExt cx="2067339" cy="2267186"/>
          </a:xfrm>
        </p:grpSpPr>
        <p:cxnSp>
          <p:nvCxnSpPr>
            <p:cNvPr id="23" name="Straight Arrow Connector 22">
              <a:extLst>
                <a:ext uri="{FF2B5EF4-FFF2-40B4-BE49-F238E27FC236}">
                  <a16:creationId xmlns:a16="http://schemas.microsoft.com/office/drawing/2014/main" id="{DFD1D444-FA32-DC40-D5BE-17BC37619B89}"/>
                </a:ext>
              </a:extLst>
            </p:cNvPr>
            <p:cNvCxnSpPr>
              <a:cxnSpLocks/>
            </p:cNvCxnSpPr>
            <p:nvPr/>
          </p:nvCxnSpPr>
          <p:spPr>
            <a:xfrm>
              <a:off x="1985920" y="3695563"/>
              <a:ext cx="1373506" cy="0"/>
            </a:xfrm>
            <a:prstGeom prst="straightConnector1">
              <a:avLst/>
            </a:prstGeom>
            <a:ln w="57150">
              <a:solidFill>
                <a:srgbClr val="0070C0"/>
              </a:solidFill>
              <a:tailEnd type="triangle"/>
            </a:ln>
          </p:spPr>
          <p:style>
            <a:lnRef idx="2">
              <a:schemeClr val="accent1"/>
            </a:lnRef>
            <a:fillRef idx="0">
              <a:schemeClr val="accent1"/>
            </a:fillRef>
            <a:effectRef idx="1">
              <a:schemeClr val="accent1"/>
            </a:effectRef>
            <a:fontRef idx="minor">
              <a:schemeClr val="tx1"/>
            </a:fontRef>
          </p:style>
        </p:cxnSp>
        <p:cxnSp>
          <p:nvCxnSpPr>
            <p:cNvPr id="24" name="Straight Arrow Connector 23">
              <a:extLst>
                <a:ext uri="{FF2B5EF4-FFF2-40B4-BE49-F238E27FC236}">
                  <a16:creationId xmlns:a16="http://schemas.microsoft.com/office/drawing/2014/main" id="{A43F8C73-1826-A758-E112-A5845F3D252D}"/>
                </a:ext>
              </a:extLst>
            </p:cNvPr>
            <p:cNvCxnSpPr>
              <a:cxnSpLocks/>
            </p:cNvCxnSpPr>
            <p:nvPr/>
          </p:nvCxnSpPr>
          <p:spPr>
            <a:xfrm flipH="1">
              <a:off x="1292087" y="3695563"/>
              <a:ext cx="693833" cy="857623"/>
            </a:xfrm>
            <a:prstGeom prst="straightConnector1">
              <a:avLst/>
            </a:prstGeom>
            <a:ln w="57150">
              <a:solidFill>
                <a:srgbClr val="FF0000"/>
              </a:solidFill>
              <a:tailEnd type="triangle"/>
            </a:ln>
          </p:spPr>
          <p:style>
            <a:lnRef idx="2">
              <a:schemeClr val="accent1"/>
            </a:lnRef>
            <a:fillRef idx="0">
              <a:schemeClr val="accent1"/>
            </a:fillRef>
            <a:effectRef idx="1">
              <a:schemeClr val="accent1"/>
            </a:effectRef>
            <a:fontRef idx="minor">
              <a:schemeClr val="tx1"/>
            </a:fontRef>
          </p:style>
        </p:cxnSp>
        <p:cxnSp>
          <p:nvCxnSpPr>
            <p:cNvPr id="25" name="Straight Arrow Connector 24">
              <a:extLst>
                <a:ext uri="{FF2B5EF4-FFF2-40B4-BE49-F238E27FC236}">
                  <a16:creationId xmlns:a16="http://schemas.microsoft.com/office/drawing/2014/main" id="{21FD2323-EA41-F49D-5721-C3C320CDC371}"/>
                </a:ext>
              </a:extLst>
            </p:cNvPr>
            <p:cNvCxnSpPr>
              <a:cxnSpLocks/>
            </p:cNvCxnSpPr>
            <p:nvPr/>
          </p:nvCxnSpPr>
          <p:spPr>
            <a:xfrm flipV="1">
              <a:off x="1985920" y="2286000"/>
              <a:ext cx="0" cy="1402483"/>
            </a:xfrm>
            <a:prstGeom prst="straightConnector1">
              <a:avLst/>
            </a:prstGeom>
            <a:ln w="57150">
              <a:solidFill>
                <a:srgbClr val="00B050"/>
              </a:solidFill>
              <a:tailEnd type="triangle"/>
            </a:ln>
          </p:spPr>
          <p:style>
            <a:lnRef idx="2">
              <a:schemeClr val="accent1"/>
            </a:lnRef>
            <a:fillRef idx="0">
              <a:schemeClr val="accent1"/>
            </a:fillRef>
            <a:effectRef idx="1">
              <a:schemeClr val="accent1"/>
            </a:effectRef>
            <a:fontRef idx="minor">
              <a:schemeClr val="tx1"/>
            </a:fontRef>
          </p:style>
        </p:cxnSp>
      </p:grpSp>
      <p:sp>
        <p:nvSpPr>
          <p:cNvPr id="27" name="TextBox 26">
            <a:extLst>
              <a:ext uri="{FF2B5EF4-FFF2-40B4-BE49-F238E27FC236}">
                <a16:creationId xmlns:a16="http://schemas.microsoft.com/office/drawing/2014/main" id="{629B152D-189A-AA10-626F-F9D7C526D594}"/>
              </a:ext>
            </a:extLst>
          </p:cNvPr>
          <p:cNvSpPr txBox="1"/>
          <p:nvPr/>
        </p:nvSpPr>
        <p:spPr>
          <a:xfrm>
            <a:off x="3329018" y="5305108"/>
            <a:ext cx="1404594" cy="307777"/>
          </a:xfrm>
          <a:prstGeom prst="rect">
            <a:avLst/>
          </a:prstGeom>
          <a:noFill/>
        </p:spPr>
        <p:txBody>
          <a:bodyPr wrap="square">
            <a:spAutoFit/>
          </a:bodyPr>
          <a:lstStyle/>
          <a:p>
            <a:pPr marL="0" lvl="0" indent="0" algn="l" rtl="0">
              <a:spcBef>
                <a:spcPts val="0"/>
              </a:spcBef>
              <a:spcAft>
                <a:spcPts val="0"/>
              </a:spcAft>
              <a:buNone/>
            </a:pPr>
            <a:r>
              <a:rPr lang="pt-BR" dirty="0">
                <a:solidFill>
                  <a:schemeClr val="bg1">
                    <a:lumMod val="50000"/>
                  </a:schemeClr>
                </a:solidFill>
              </a:rPr>
              <a:t>Mundo (World)</a:t>
            </a:r>
          </a:p>
        </p:txBody>
      </p:sp>
      <p:grpSp>
        <p:nvGrpSpPr>
          <p:cNvPr id="31" name="Group 30">
            <a:extLst>
              <a:ext uri="{FF2B5EF4-FFF2-40B4-BE49-F238E27FC236}">
                <a16:creationId xmlns:a16="http://schemas.microsoft.com/office/drawing/2014/main" id="{7B615487-8751-F355-F328-DFA6917C9CCB}"/>
              </a:ext>
            </a:extLst>
          </p:cNvPr>
          <p:cNvGrpSpPr/>
          <p:nvPr/>
        </p:nvGrpSpPr>
        <p:grpSpPr>
          <a:xfrm>
            <a:off x="182036" y="1960163"/>
            <a:ext cx="2598871" cy="811317"/>
            <a:chOff x="1171855" y="2054433"/>
            <a:chExt cx="2598871" cy="811317"/>
          </a:xfrm>
        </p:grpSpPr>
        <p:sp>
          <p:nvSpPr>
            <p:cNvPr id="28" name="TextBox 27">
              <a:extLst>
                <a:ext uri="{FF2B5EF4-FFF2-40B4-BE49-F238E27FC236}">
                  <a16:creationId xmlns:a16="http://schemas.microsoft.com/office/drawing/2014/main" id="{0ED5841B-843D-7875-AF97-19767FB15988}"/>
                </a:ext>
              </a:extLst>
            </p:cNvPr>
            <p:cNvSpPr txBox="1"/>
            <p:nvPr/>
          </p:nvSpPr>
          <p:spPr>
            <a:xfrm>
              <a:off x="1171855" y="2054433"/>
              <a:ext cx="1404594" cy="307777"/>
            </a:xfrm>
            <a:prstGeom prst="rect">
              <a:avLst/>
            </a:prstGeom>
            <a:noFill/>
          </p:spPr>
          <p:txBody>
            <a:bodyPr wrap="square">
              <a:spAutoFit/>
            </a:bodyPr>
            <a:lstStyle/>
            <a:p>
              <a:pPr marL="0" lvl="0" indent="0" algn="l" rtl="0">
                <a:spcBef>
                  <a:spcPts val="0"/>
                </a:spcBef>
                <a:spcAft>
                  <a:spcPts val="0"/>
                </a:spcAft>
                <a:buNone/>
              </a:pPr>
              <a:r>
                <a:rPr lang="pt-BR" dirty="0">
                  <a:solidFill>
                    <a:schemeClr val="bg1">
                      <a:lumMod val="50000"/>
                    </a:schemeClr>
                  </a:solidFill>
                </a:rPr>
                <a:t>Câmera (</a:t>
              </a:r>
              <a:r>
                <a:rPr lang="en-US" noProof="0" dirty="0">
                  <a:solidFill>
                    <a:schemeClr val="bg1">
                      <a:lumMod val="50000"/>
                    </a:schemeClr>
                  </a:solidFill>
                </a:rPr>
                <a:t>View</a:t>
              </a:r>
              <a:r>
                <a:rPr lang="pt-BR" dirty="0">
                  <a:solidFill>
                    <a:schemeClr val="bg1">
                      <a:lumMod val="50000"/>
                    </a:schemeClr>
                  </a:solidFill>
                </a:rPr>
                <a:t>)</a:t>
              </a:r>
            </a:p>
          </p:txBody>
        </p:sp>
        <p:cxnSp>
          <p:nvCxnSpPr>
            <p:cNvPr id="30" name="Curved Connector 29">
              <a:extLst>
                <a:ext uri="{FF2B5EF4-FFF2-40B4-BE49-F238E27FC236}">
                  <a16:creationId xmlns:a16="http://schemas.microsoft.com/office/drawing/2014/main" id="{C3A706E1-B374-D18F-3FA6-EF2AA951A58C}"/>
                </a:ext>
              </a:extLst>
            </p:cNvPr>
            <p:cNvCxnSpPr>
              <a:cxnSpLocks/>
              <a:stCxn id="28" idx="2"/>
            </p:cNvCxnSpPr>
            <p:nvPr/>
          </p:nvCxnSpPr>
          <p:spPr>
            <a:xfrm rot="16200000" flipH="1">
              <a:off x="2570669" y="1665693"/>
              <a:ext cx="503540" cy="1896574"/>
            </a:xfrm>
            <a:prstGeom prst="curvedConnector2">
              <a:avLst/>
            </a:prstGeom>
            <a:ln w="12700">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TextBox 32">
            <a:extLst>
              <a:ext uri="{FF2B5EF4-FFF2-40B4-BE49-F238E27FC236}">
                <a16:creationId xmlns:a16="http://schemas.microsoft.com/office/drawing/2014/main" id="{981152C5-530E-6297-4C44-74EDB4B7E5F8}"/>
              </a:ext>
            </a:extLst>
          </p:cNvPr>
          <p:cNvSpPr txBox="1"/>
          <p:nvPr/>
        </p:nvSpPr>
        <p:spPr>
          <a:xfrm>
            <a:off x="5549461" y="1790885"/>
            <a:ext cx="3412503" cy="2031325"/>
          </a:xfrm>
          <a:prstGeom prst="rect">
            <a:avLst/>
          </a:prstGeom>
          <a:noFill/>
        </p:spPr>
        <p:txBody>
          <a:bodyPr wrap="square">
            <a:spAutoFit/>
          </a:bodyPr>
          <a:lstStyle/>
          <a:p>
            <a:pPr marL="0" lvl="0" indent="0" algn="l" rtl="0">
              <a:spcBef>
                <a:spcPts val="0"/>
              </a:spcBef>
              <a:spcAft>
                <a:spcPts val="0"/>
              </a:spcAft>
              <a:buNone/>
            </a:pPr>
            <a:r>
              <a:rPr lang="pt-BR" dirty="0"/>
              <a:t>Por exemplo: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Um mesmo ponto P.</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Tem valor:</a:t>
            </a:r>
          </a:p>
          <a:p>
            <a:pPr lvl="0"/>
            <a:r>
              <a:rPr lang="pt-BR" dirty="0" err="1"/>
              <a:t>P</a:t>
            </a:r>
            <a:r>
              <a:rPr lang="pt-BR" dirty="0"/>
              <a:t> = (0, 0, 4)</a:t>
            </a:r>
            <a:r>
              <a:rPr lang="pt-BR" baseline="-25000" dirty="0" err="1"/>
              <a:t>w</a:t>
            </a:r>
            <a:r>
              <a:rPr lang="pt-BR" dirty="0"/>
              <a:t> no espaço do mundo.</a:t>
            </a:r>
          </a:p>
          <a:p>
            <a:pPr marL="0" lvl="0" indent="0" algn="l" rtl="0">
              <a:spcBef>
                <a:spcPts val="0"/>
              </a:spcBef>
              <a:spcAft>
                <a:spcPts val="0"/>
              </a:spcAft>
              <a:buNone/>
            </a:pPr>
            <a:endParaRPr lang="pt-BR" dirty="0"/>
          </a:p>
          <a:p>
            <a:pPr marL="0" lvl="0" indent="0" algn="l" rtl="0">
              <a:spcBef>
                <a:spcPts val="0"/>
              </a:spcBef>
              <a:spcAft>
                <a:spcPts val="0"/>
              </a:spcAft>
              <a:buNone/>
            </a:pPr>
            <a:r>
              <a:rPr lang="pt-BR" dirty="0"/>
              <a:t>Tem valor:</a:t>
            </a:r>
          </a:p>
          <a:p>
            <a:r>
              <a:rPr lang="pt-BR" dirty="0" err="1"/>
              <a:t>P</a:t>
            </a:r>
            <a:r>
              <a:rPr lang="pt-BR" dirty="0"/>
              <a:t> = (0, -1, 1)</a:t>
            </a:r>
            <a:r>
              <a:rPr lang="pt-BR" baseline="-25000" dirty="0" err="1"/>
              <a:t>v</a:t>
            </a:r>
            <a:r>
              <a:rPr lang="pt-BR" dirty="0"/>
              <a:t> no espaço da câmera.</a:t>
            </a:r>
          </a:p>
        </p:txBody>
      </p:sp>
      <p:grpSp>
        <p:nvGrpSpPr>
          <p:cNvPr id="38" name="Group 37">
            <a:extLst>
              <a:ext uri="{FF2B5EF4-FFF2-40B4-BE49-F238E27FC236}">
                <a16:creationId xmlns:a16="http://schemas.microsoft.com/office/drawing/2014/main" id="{C9461BF2-11DB-FA21-3405-6EBB6D0C86B1}"/>
              </a:ext>
            </a:extLst>
          </p:cNvPr>
          <p:cNvGrpSpPr/>
          <p:nvPr/>
        </p:nvGrpSpPr>
        <p:grpSpPr>
          <a:xfrm>
            <a:off x="3801504" y="2966558"/>
            <a:ext cx="352994" cy="333700"/>
            <a:chOff x="3801504" y="2966558"/>
            <a:chExt cx="352994" cy="333700"/>
          </a:xfrm>
        </p:grpSpPr>
        <p:sp>
          <p:nvSpPr>
            <p:cNvPr id="35" name="Oval 34">
              <a:extLst>
                <a:ext uri="{FF2B5EF4-FFF2-40B4-BE49-F238E27FC236}">
                  <a16:creationId xmlns:a16="http://schemas.microsoft.com/office/drawing/2014/main" id="{2EF91EA9-DA76-0CF0-5AFA-7243A85AD2CC}"/>
                </a:ext>
              </a:extLst>
            </p:cNvPr>
            <p:cNvSpPr/>
            <p:nvPr/>
          </p:nvSpPr>
          <p:spPr>
            <a:xfrm>
              <a:off x="3801504" y="3190809"/>
              <a:ext cx="109449" cy="109449"/>
            </a:xfrm>
            <a:prstGeom prst="ellipse">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TextBox 36">
              <a:extLst>
                <a:ext uri="{FF2B5EF4-FFF2-40B4-BE49-F238E27FC236}">
                  <a16:creationId xmlns:a16="http://schemas.microsoft.com/office/drawing/2014/main" id="{3A754E1B-B245-99DC-C1DC-B4AFA49B178F}"/>
                </a:ext>
              </a:extLst>
            </p:cNvPr>
            <p:cNvSpPr txBox="1"/>
            <p:nvPr/>
          </p:nvSpPr>
          <p:spPr>
            <a:xfrm>
              <a:off x="3865656" y="2966558"/>
              <a:ext cx="288842" cy="307777"/>
            </a:xfrm>
            <a:prstGeom prst="rect">
              <a:avLst/>
            </a:prstGeom>
            <a:noFill/>
          </p:spPr>
          <p:txBody>
            <a:bodyPr wrap="square">
              <a:spAutoFit/>
            </a:bodyPr>
            <a:lstStyle/>
            <a:p>
              <a:r>
                <a:rPr lang="pt-BR" b="1" noProof="1">
                  <a:solidFill>
                    <a:srgbClr val="FFFF00"/>
                  </a:solidFill>
                </a:rPr>
                <a:t>P</a:t>
              </a:r>
              <a:endParaRPr lang="en-US" b="1" dirty="0">
                <a:solidFill>
                  <a:srgbClr val="FFFF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4.16667E-6 0 L -0.07691 -0.38 " pathEditMode="relative" rAng="0" ptsTypes="AA">
                                      <p:cBhvr>
                                        <p:cTn id="6" dur="2000" fill="hold"/>
                                        <p:tgtEl>
                                          <p:spTgt spid="22"/>
                                        </p:tgtEl>
                                        <p:attrNameLst>
                                          <p:attrName>ppt_x</p:attrName>
                                          <p:attrName>ppt_y</p:attrName>
                                        </p:attrNameLst>
                                      </p:cBhvr>
                                      <p:rCtr x="-3854" y="-19000"/>
                                    </p:animMotion>
                                  </p:childTnLst>
                                </p:cTn>
                              </p:par>
                            </p:childTnLst>
                          </p:cTn>
                        </p:par>
                        <p:par>
                          <p:cTn id="7" fill="hold">
                            <p:stCondLst>
                              <p:cond delay="2000"/>
                            </p:stCondLst>
                            <p:childTnLst>
                              <p:par>
                                <p:cTn id="8" presetID="8" presetClass="emph" presetSubtype="0" fill="hold" nodeType="afterEffect">
                                  <p:stCondLst>
                                    <p:cond delay="500"/>
                                  </p:stCondLst>
                                  <p:childTnLst>
                                    <p:animRot by="5400000">
                                      <p:cBhvr>
                                        <p:cTn id="9" dur="2000" fill="hold"/>
                                        <p:tgtEl>
                                          <p:spTgt spid="22"/>
                                        </p:tgtEl>
                                        <p:attrNameLst>
                                          <p:attrName>r</p:attrName>
                                        </p:attrNameLst>
                                      </p:cBhvr>
                                    </p:animRot>
                                  </p:childTnLst>
                                </p:cTn>
                              </p:par>
                            </p:childTnLst>
                          </p:cTn>
                        </p:par>
                        <p:par>
                          <p:cTn id="10" fill="hold">
                            <p:stCondLst>
                              <p:cond delay="4500"/>
                            </p:stCondLst>
                            <p:childTnLst>
                              <p:par>
                                <p:cTn id="11" presetID="1" presetClass="entr" presetSubtype="0" fill="hold" grpId="0" nodeType="afterEffect">
                                  <p:stCondLst>
                                    <p:cond delay="1000"/>
                                  </p:stCondLst>
                                  <p:childTnLst>
                                    <p:set>
                                      <p:cBhvr>
                                        <p:cTn id="12" dur="1" fill="hold">
                                          <p:stCondLst>
                                            <p:cond delay="0"/>
                                          </p:stCondLst>
                                        </p:cTn>
                                        <p:tgtEl>
                                          <p:spTgt spid="27"/>
                                        </p:tgtEl>
                                        <p:attrNameLst>
                                          <p:attrName>style.visibility</p:attrName>
                                        </p:attrNameLst>
                                      </p:cBhvr>
                                      <p:to>
                                        <p:strVal val="visible"/>
                                      </p:to>
                                    </p:set>
                                  </p:childTnLst>
                                </p:cTn>
                              </p:par>
                            </p:childTnLst>
                          </p:cTn>
                        </p:par>
                        <p:par>
                          <p:cTn id="13" fill="hold">
                            <p:stCondLst>
                              <p:cond delay="5500"/>
                            </p:stCondLst>
                            <p:childTnLst>
                              <p:par>
                                <p:cTn id="14" presetID="1" presetClass="entr" presetSubtype="0" fill="hold" nodeType="afterEffect">
                                  <p:stCondLst>
                                    <p:cond delay="1000"/>
                                  </p:stCondLst>
                                  <p:childTnLst>
                                    <p:set>
                                      <p:cBhvr>
                                        <p:cTn id="15" dur="1" fill="hold">
                                          <p:stCondLst>
                                            <p:cond delay="0"/>
                                          </p:stCondLst>
                                        </p:cTn>
                                        <p:tgtEl>
                                          <p:spTgt spid="3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3"/>
                                        </p:tgtEl>
                                        <p:attrNameLst>
                                          <p:attrName>style.visibility</p:attrName>
                                        </p:attrNameLst>
                                      </p:cBhvr>
                                      <p:to>
                                        <p:strVal val="visible"/>
                                      </p:to>
                                    </p:set>
                                  </p:childTnLst>
                                </p:cTn>
                              </p:par>
                            </p:childTnLst>
                          </p:cTn>
                        </p:par>
                        <p:par>
                          <p:cTn id="20" fill="hold">
                            <p:stCondLst>
                              <p:cond delay="0"/>
                            </p:stCondLst>
                            <p:childTnLst>
                              <p:par>
                                <p:cTn id="21" presetID="1" presetClass="entr" presetSubtype="0" fill="hold" nodeType="afterEffect">
                                  <p:stCondLst>
                                    <p:cond delay="0"/>
                                  </p:stCondLst>
                                  <p:childTnLst>
                                    <p:set>
                                      <p:cBhvr>
                                        <p:cTn id="2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5" descr="page20image31836608"/>
          <p:cNvPicPr preferRelativeResize="0"/>
          <p:nvPr/>
        </p:nvPicPr>
        <p:blipFill rotWithShape="1">
          <a:blip r:embed="rId3">
            <a:alphaModFix/>
          </a:blip>
          <a:srcRect/>
          <a:stretch/>
        </p:blipFill>
        <p:spPr>
          <a:xfrm>
            <a:off x="323233" y="2027229"/>
            <a:ext cx="1991947" cy="1960823"/>
          </a:xfrm>
          <a:prstGeom prst="rect">
            <a:avLst/>
          </a:prstGeom>
          <a:noFill/>
          <a:ln>
            <a:noFill/>
          </a:ln>
        </p:spPr>
      </p:pic>
      <p:sp>
        <p:nvSpPr>
          <p:cNvPr id="348" name="Google Shape;348;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para Visualização e Perspectiva</a:t>
            </a:r>
            <a:endParaRPr/>
          </a:p>
        </p:txBody>
      </p:sp>
      <p:sp>
        <p:nvSpPr>
          <p:cNvPr id="349" name="Google Shape;349;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35</a:t>
            </a:fld>
            <a:endParaRPr/>
          </a:p>
        </p:txBody>
      </p:sp>
      <p:pic>
        <p:nvPicPr>
          <p:cNvPr id="350" name="Google Shape;350;p35" descr="page20image31844096"/>
          <p:cNvPicPr preferRelativeResize="0"/>
          <p:nvPr/>
        </p:nvPicPr>
        <p:blipFill rotWithShape="1">
          <a:blip r:embed="rId4">
            <a:alphaModFix/>
          </a:blip>
          <a:srcRect/>
          <a:stretch/>
        </p:blipFill>
        <p:spPr>
          <a:xfrm>
            <a:off x="5517246" y="1459242"/>
            <a:ext cx="3533088" cy="1883950"/>
          </a:xfrm>
          <a:prstGeom prst="rect">
            <a:avLst/>
          </a:prstGeom>
          <a:noFill/>
          <a:ln>
            <a:noFill/>
          </a:ln>
        </p:spPr>
      </p:pic>
      <p:pic>
        <p:nvPicPr>
          <p:cNvPr id="351" name="Google Shape;351;p35" descr="page20image31845760"/>
          <p:cNvPicPr preferRelativeResize="0"/>
          <p:nvPr/>
        </p:nvPicPr>
        <p:blipFill rotWithShape="1">
          <a:blip r:embed="rId5">
            <a:alphaModFix/>
          </a:blip>
          <a:srcRect/>
          <a:stretch/>
        </p:blipFill>
        <p:spPr>
          <a:xfrm>
            <a:off x="1081059" y="865815"/>
            <a:ext cx="1387456" cy="1731016"/>
          </a:xfrm>
          <a:prstGeom prst="rect">
            <a:avLst/>
          </a:prstGeom>
          <a:noFill/>
          <a:ln>
            <a:noFill/>
          </a:ln>
        </p:spPr>
      </p:pic>
      <p:pic>
        <p:nvPicPr>
          <p:cNvPr id="352" name="Google Shape;352;p35" descr="page20image31847008"/>
          <p:cNvPicPr preferRelativeResize="0"/>
          <p:nvPr/>
        </p:nvPicPr>
        <p:blipFill rotWithShape="1">
          <a:blip r:embed="rId6">
            <a:alphaModFix/>
          </a:blip>
          <a:srcRect/>
          <a:stretch/>
        </p:blipFill>
        <p:spPr>
          <a:xfrm>
            <a:off x="2103688" y="2059523"/>
            <a:ext cx="1387456" cy="1731016"/>
          </a:xfrm>
          <a:prstGeom prst="rect">
            <a:avLst/>
          </a:prstGeom>
          <a:noFill/>
          <a:ln>
            <a:noFill/>
          </a:ln>
        </p:spPr>
      </p:pic>
      <p:pic>
        <p:nvPicPr>
          <p:cNvPr id="353" name="Google Shape;353;p35" descr="page20image16847360"/>
          <p:cNvPicPr preferRelativeResize="0"/>
          <p:nvPr/>
        </p:nvPicPr>
        <p:blipFill rotWithShape="1">
          <a:blip r:embed="rId7">
            <a:alphaModFix/>
          </a:blip>
          <a:srcRect/>
          <a:stretch/>
        </p:blipFill>
        <p:spPr>
          <a:xfrm rot="10800000" flipH="1">
            <a:off x="3680205" y="2285050"/>
            <a:ext cx="1652954" cy="350627"/>
          </a:xfrm>
          <a:prstGeom prst="rect">
            <a:avLst/>
          </a:prstGeom>
          <a:noFill/>
          <a:ln>
            <a:noFill/>
          </a:ln>
        </p:spPr>
      </p:pic>
      <p:sp>
        <p:nvSpPr>
          <p:cNvPr id="354" name="Google Shape;354;p35"/>
          <p:cNvSpPr/>
          <p:nvPr/>
        </p:nvSpPr>
        <p:spPr>
          <a:xfrm>
            <a:off x="4067067" y="1066017"/>
            <a:ext cx="1122423"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600" b="1" dirty="0">
                <a:solidFill>
                  <a:schemeClr val="dk1"/>
                </a:solidFill>
                <a:latin typeface="Arial"/>
                <a:ea typeface="Arial"/>
                <a:cs typeface="Arial"/>
                <a:sym typeface="Arial"/>
              </a:rPr>
              <a:t>? </a:t>
            </a:r>
            <a:endParaRPr sz="1800" dirty="0">
              <a:solidFill>
                <a:schemeClr val="dk1"/>
              </a:solidFill>
              <a:latin typeface="Arial"/>
              <a:ea typeface="Arial"/>
              <a:cs typeface="Arial"/>
              <a:sym typeface="Arial"/>
            </a:endParaRPr>
          </a:p>
        </p:txBody>
      </p:sp>
      <p:sp>
        <p:nvSpPr>
          <p:cNvPr id="355" name="Google Shape;355;p35"/>
          <p:cNvSpPr/>
          <p:nvPr/>
        </p:nvSpPr>
        <p:spPr>
          <a:xfrm>
            <a:off x="694606" y="4060427"/>
            <a:ext cx="2985599"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Modelando a cena em coordenadas do mundo 3D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(world Space)</a:t>
            </a:r>
            <a:endParaRPr/>
          </a:p>
        </p:txBody>
      </p:sp>
      <p:sp>
        <p:nvSpPr>
          <p:cNvPr id="356" name="Google Shape;356;p35"/>
          <p:cNvSpPr/>
          <p:nvPr/>
        </p:nvSpPr>
        <p:spPr>
          <a:xfrm>
            <a:off x="5715000" y="3988050"/>
            <a:ext cx="3144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Rasterização em coordenadas da tela em 2D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(Screen Space)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2" name="Google Shape;362;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63" name="Google Shape;363;p36"/>
          <p:cNvSpPr txBox="1">
            <a:spLocks noGrp="1"/>
          </p:cNvSpPr>
          <p:nvPr>
            <p:ph type="body" idx="1"/>
          </p:nvPr>
        </p:nvSpPr>
        <p:spPr>
          <a:xfrm>
            <a:off x="4298288" y="1258051"/>
            <a:ext cx="4583723" cy="399214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dirty="0">
                <a:latin typeface="Arial"/>
                <a:ea typeface="Arial"/>
                <a:cs typeface="Arial"/>
                <a:sym typeface="Arial"/>
              </a:rPr>
              <a:t>Usaremos esta convenção para o sistema de coordenadas padrão de câmera:</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câmera localizada na origem</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olhando pelo eixo </a:t>
            </a:r>
            <a:r>
              <a:rPr lang="pt-BR" sz="2400" dirty="0" err="1">
                <a:latin typeface="Arial"/>
                <a:ea typeface="Arial"/>
                <a:cs typeface="Arial"/>
                <a:sym typeface="Arial"/>
              </a:rPr>
              <a:t>z</a:t>
            </a:r>
            <a:r>
              <a:rPr lang="pt-BR" sz="2400" dirty="0">
                <a:latin typeface="Arial"/>
                <a:ea typeface="Arial"/>
                <a:cs typeface="Arial"/>
                <a:sym typeface="Arial"/>
              </a:rPr>
              <a:t> negativo </a:t>
            </a:r>
            <a:endParaRPr dirty="0"/>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o vetor vertical é o eixo </a:t>
            </a:r>
            <a:r>
              <a:rPr lang="pt-BR" sz="2400" dirty="0" err="1">
                <a:latin typeface="Arial"/>
                <a:ea typeface="Arial"/>
                <a:cs typeface="Arial"/>
                <a:sym typeface="Arial"/>
              </a:rPr>
              <a:t>y</a:t>
            </a:r>
            <a:endParaRPr sz="2400" dirty="0">
              <a:latin typeface="Arial"/>
              <a:ea typeface="Arial"/>
              <a:cs typeface="Arial"/>
              <a:sym typeface="Arial"/>
            </a:endParaRPr>
          </a:p>
          <a:p>
            <a:pPr marL="285750" lvl="0" indent="-285750" algn="l" rtl="0">
              <a:spcBef>
                <a:spcPts val="480"/>
              </a:spcBef>
              <a:spcAft>
                <a:spcPts val="0"/>
              </a:spcAft>
              <a:buClr>
                <a:schemeClr val="dk1"/>
              </a:buClr>
              <a:buSzPts val="2400"/>
              <a:buFont typeface="Arial"/>
              <a:buChar char="•"/>
            </a:pPr>
            <a:r>
              <a:rPr lang="pt-BR" sz="2400" dirty="0">
                <a:latin typeface="Arial"/>
                <a:ea typeface="Arial"/>
                <a:cs typeface="Arial"/>
                <a:sym typeface="Arial"/>
              </a:rPr>
              <a:t>eixo </a:t>
            </a:r>
            <a:r>
              <a:rPr lang="pt-BR" sz="2400" dirty="0" err="1">
                <a:latin typeface="Arial"/>
                <a:ea typeface="Arial"/>
                <a:cs typeface="Arial"/>
                <a:sym typeface="Arial"/>
              </a:rPr>
              <a:t>x</a:t>
            </a:r>
            <a:endParaRPr sz="2400" dirty="0">
              <a:latin typeface="Arial"/>
              <a:ea typeface="Arial"/>
              <a:cs typeface="Arial"/>
              <a:sym typeface="Arial"/>
            </a:endParaRPr>
          </a:p>
          <a:p>
            <a:pPr marL="619099" lvl="1" indent="-263514" algn="l" rtl="0">
              <a:spcBef>
                <a:spcPts val="480"/>
              </a:spcBef>
              <a:spcAft>
                <a:spcPts val="0"/>
              </a:spcAft>
              <a:buClr>
                <a:schemeClr val="dk1"/>
              </a:buClr>
              <a:buSzPts val="2400"/>
              <a:buFont typeface="Arial"/>
              <a:buChar char="–"/>
            </a:pPr>
            <a:r>
              <a:rPr lang="pt-BR" sz="2400" dirty="0">
                <a:latin typeface="Arial"/>
                <a:ea typeface="Arial"/>
                <a:cs typeface="Arial"/>
                <a:sym typeface="Arial"/>
              </a:rPr>
              <a:t>ortogonal a </a:t>
            </a:r>
            <a:r>
              <a:rPr lang="pt-BR" sz="2400" dirty="0" err="1">
                <a:latin typeface="Arial"/>
                <a:ea typeface="Arial"/>
                <a:cs typeface="Arial"/>
                <a:sym typeface="Arial"/>
              </a:rPr>
              <a:t>y</a:t>
            </a:r>
            <a:r>
              <a:rPr lang="pt-BR" sz="2400" dirty="0">
                <a:latin typeface="Arial"/>
                <a:ea typeface="Arial"/>
                <a:cs typeface="Arial"/>
                <a:sym typeface="Arial"/>
              </a:rPr>
              <a:t> e </a:t>
            </a:r>
            <a:r>
              <a:rPr lang="pt-BR" sz="2400" dirty="0" err="1">
                <a:latin typeface="Arial"/>
                <a:ea typeface="Arial"/>
                <a:cs typeface="Arial"/>
                <a:sym typeface="Arial"/>
              </a:rPr>
              <a:t>z</a:t>
            </a:r>
            <a:endParaRPr sz="2400" dirty="0">
              <a:latin typeface="Arial"/>
              <a:ea typeface="Arial"/>
              <a:cs typeface="Arial"/>
              <a:sym typeface="Arial"/>
            </a:endParaRPr>
          </a:p>
          <a:p>
            <a:pPr marL="619099" lvl="1" indent="-263514" algn="l" rtl="0">
              <a:spcBef>
                <a:spcPts val="480"/>
              </a:spcBef>
              <a:spcAft>
                <a:spcPts val="0"/>
              </a:spcAft>
              <a:buSzPts val="2400"/>
              <a:buFont typeface="Arial"/>
              <a:buChar char="–"/>
            </a:pPr>
            <a:r>
              <a:rPr lang="pt-BR" sz="2400" dirty="0">
                <a:latin typeface="Arial"/>
                <a:ea typeface="Arial"/>
                <a:cs typeface="Arial"/>
                <a:sym typeface="Arial"/>
              </a:rPr>
              <a:t>apontando para direita</a:t>
            </a:r>
            <a:endParaRPr sz="2400" dirty="0">
              <a:latin typeface="Arial"/>
              <a:ea typeface="Arial"/>
              <a:cs typeface="Arial"/>
              <a:sym typeface="Arial"/>
            </a:endParaRPr>
          </a:p>
        </p:txBody>
      </p:sp>
      <p:sp>
        <p:nvSpPr>
          <p:cNvPr id="364" name="Google Shape;364;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36</a:t>
            </a:fld>
            <a:endParaRPr/>
          </a:p>
        </p:txBody>
      </p:sp>
      <p:grpSp>
        <p:nvGrpSpPr>
          <p:cNvPr id="22" name="Group 21">
            <a:extLst>
              <a:ext uri="{FF2B5EF4-FFF2-40B4-BE49-F238E27FC236}">
                <a16:creationId xmlns:a16="http://schemas.microsoft.com/office/drawing/2014/main" id="{4E111EF7-4807-91BA-0D73-B364C68BA512}"/>
              </a:ext>
            </a:extLst>
          </p:cNvPr>
          <p:cNvGrpSpPr/>
          <p:nvPr/>
        </p:nvGrpSpPr>
        <p:grpSpPr>
          <a:xfrm>
            <a:off x="373693" y="1365442"/>
            <a:ext cx="3604919" cy="3528719"/>
            <a:chOff x="237506" y="1384897"/>
            <a:chExt cx="3604919" cy="3528719"/>
          </a:xfrm>
        </p:grpSpPr>
        <p:pic>
          <p:nvPicPr>
            <p:cNvPr id="10" name="Picture 9" descr="A black camera with a large lens&#10;&#10;AI-generated content may be incorrect.">
              <a:extLst>
                <a:ext uri="{FF2B5EF4-FFF2-40B4-BE49-F238E27FC236}">
                  <a16:creationId xmlns:a16="http://schemas.microsoft.com/office/drawing/2014/main" id="{E568AB91-691A-98B4-61CB-A2FF236D5C48}"/>
                </a:ext>
              </a:extLst>
            </p:cNvPr>
            <p:cNvPicPr>
              <a:picLocks noChangeAspect="1"/>
            </p:cNvPicPr>
            <p:nvPr/>
          </p:nvPicPr>
          <p:blipFill>
            <a:blip r:embed="rId3"/>
            <a:stretch>
              <a:fillRect/>
            </a:stretch>
          </p:blipFill>
          <p:spPr>
            <a:xfrm>
              <a:off x="707632" y="1778823"/>
              <a:ext cx="3134793" cy="3134793"/>
            </a:xfrm>
            <a:prstGeom prst="rect">
              <a:avLst/>
            </a:prstGeom>
          </p:spPr>
        </p:pic>
        <p:grpSp>
          <p:nvGrpSpPr>
            <p:cNvPr id="21" name="Group 20">
              <a:extLst>
                <a:ext uri="{FF2B5EF4-FFF2-40B4-BE49-F238E27FC236}">
                  <a16:creationId xmlns:a16="http://schemas.microsoft.com/office/drawing/2014/main" id="{66192830-1590-C4E4-5016-7803AA5E98CD}"/>
                </a:ext>
              </a:extLst>
            </p:cNvPr>
            <p:cNvGrpSpPr/>
            <p:nvPr/>
          </p:nvGrpSpPr>
          <p:grpSpPr>
            <a:xfrm>
              <a:off x="237506" y="1384897"/>
              <a:ext cx="3288308" cy="2897212"/>
              <a:chOff x="237506" y="1384897"/>
              <a:chExt cx="3288308" cy="2897212"/>
            </a:xfrm>
          </p:grpSpPr>
          <p:grpSp>
            <p:nvGrpSpPr>
              <p:cNvPr id="14" name="Group 13">
                <a:extLst>
                  <a:ext uri="{FF2B5EF4-FFF2-40B4-BE49-F238E27FC236}">
                    <a16:creationId xmlns:a16="http://schemas.microsoft.com/office/drawing/2014/main" id="{2168E7E4-1D3D-AEAF-482F-FE17DA09A522}"/>
                  </a:ext>
                </a:extLst>
              </p:cNvPr>
              <p:cNvGrpSpPr/>
              <p:nvPr/>
            </p:nvGrpSpPr>
            <p:grpSpPr>
              <a:xfrm>
                <a:off x="489126" y="1636978"/>
                <a:ext cx="3036688" cy="2645131"/>
                <a:chOff x="547493" y="1880172"/>
                <a:chExt cx="3036688" cy="2645131"/>
              </a:xfrm>
            </p:grpSpPr>
            <p:cxnSp>
              <p:nvCxnSpPr>
                <p:cNvPr id="3" name="Straight Arrow Connector 2">
                  <a:extLst>
                    <a:ext uri="{FF2B5EF4-FFF2-40B4-BE49-F238E27FC236}">
                      <a16:creationId xmlns:a16="http://schemas.microsoft.com/office/drawing/2014/main" id="{615A7D2D-B0B4-551B-74F3-0255EC0B2155}"/>
                    </a:ext>
                  </a:extLst>
                </p:cNvPr>
                <p:cNvCxnSpPr>
                  <a:cxnSpLocks/>
                </p:cNvCxnSpPr>
                <p:nvPr/>
              </p:nvCxnSpPr>
              <p:spPr>
                <a:xfrm flipH="1">
                  <a:off x="547493" y="3509246"/>
                  <a:ext cx="1846049" cy="68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AB07352C-CF31-A41C-30EB-863183518C17}"/>
                    </a:ext>
                  </a:extLst>
                </p:cNvPr>
                <p:cNvCxnSpPr>
                  <a:cxnSpLocks/>
                </p:cNvCxnSpPr>
                <p:nvPr/>
              </p:nvCxnSpPr>
              <p:spPr>
                <a:xfrm flipV="1">
                  <a:off x="2404540" y="188017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B8021AFC-8F62-33F6-781A-C1094A3939A5}"/>
                    </a:ext>
                  </a:extLst>
                </p:cNvPr>
                <p:cNvCxnSpPr>
                  <a:cxnSpLocks/>
                </p:cNvCxnSpPr>
                <p:nvPr/>
              </p:nvCxnSpPr>
              <p:spPr>
                <a:xfrm flipH="1" flipV="1">
                  <a:off x="1163416" y="2437316"/>
                  <a:ext cx="1230850" cy="10622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D7B18770-F23E-8A11-3716-13B3609FE11D}"/>
                    </a:ext>
                  </a:extLst>
                </p:cNvPr>
                <p:cNvCxnSpPr>
                  <a:cxnSpLocks/>
                </p:cNvCxnSpPr>
                <p:nvPr/>
              </p:nvCxnSpPr>
              <p:spPr>
                <a:xfrm flipH="1" flipV="1">
                  <a:off x="2353331" y="3463019"/>
                  <a:ext cx="1230850" cy="1062284"/>
                </a:xfrm>
                <a:prstGeom prst="straightConnector1">
                  <a:avLst/>
                </a:prstGeom>
                <a:ln w="38100">
                  <a:solidFill>
                    <a:srgbClr val="00B0F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A25F946D-65D7-7503-96F0-4748A3D4C58D}"/>
                  </a:ext>
                </a:extLst>
              </p:cNvPr>
              <p:cNvGrpSpPr/>
              <p:nvPr/>
            </p:nvGrpSpPr>
            <p:grpSpPr>
              <a:xfrm>
                <a:off x="237506" y="1384897"/>
                <a:ext cx="2381186" cy="2781954"/>
                <a:chOff x="237506" y="1384897"/>
                <a:chExt cx="2381186" cy="2781954"/>
              </a:xfrm>
            </p:grpSpPr>
            <p:sp>
              <p:nvSpPr>
                <p:cNvPr id="16" name="TextBox 15">
                  <a:extLst>
                    <a:ext uri="{FF2B5EF4-FFF2-40B4-BE49-F238E27FC236}">
                      <a16:creationId xmlns:a16="http://schemas.microsoft.com/office/drawing/2014/main" id="{FB7BA85B-D8A0-4DBE-88E9-5BEB265B9A79}"/>
                    </a:ext>
                  </a:extLst>
                </p:cNvPr>
                <p:cNvSpPr txBox="1"/>
                <p:nvPr/>
              </p:nvSpPr>
              <p:spPr>
                <a:xfrm>
                  <a:off x="237506" y="3859074"/>
                  <a:ext cx="385064" cy="307777"/>
                </a:xfrm>
                <a:prstGeom prst="rect">
                  <a:avLst/>
                </a:prstGeom>
                <a:noFill/>
              </p:spPr>
              <p:txBody>
                <a:bodyPr wrap="square">
                  <a:spAutoFit/>
                </a:bodyPr>
                <a:lstStyle/>
                <a:p>
                  <a:r>
                    <a:rPr lang="pt-BR" b="1" noProof="1">
                      <a:solidFill>
                        <a:srgbClr val="FF0000"/>
                      </a:solidFill>
                    </a:rPr>
                    <a:t>X</a:t>
                  </a:r>
                </a:p>
              </p:txBody>
            </p:sp>
            <p:sp>
              <p:nvSpPr>
                <p:cNvPr id="18" name="TextBox 17">
                  <a:extLst>
                    <a:ext uri="{FF2B5EF4-FFF2-40B4-BE49-F238E27FC236}">
                      <a16:creationId xmlns:a16="http://schemas.microsoft.com/office/drawing/2014/main" id="{5D21150D-4DBA-AC8D-E311-2EFC1079F0AA}"/>
                    </a:ext>
                  </a:extLst>
                </p:cNvPr>
                <p:cNvSpPr txBox="1"/>
                <p:nvPr/>
              </p:nvSpPr>
              <p:spPr>
                <a:xfrm>
                  <a:off x="2233628" y="1384897"/>
                  <a:ext cx="385064" cy="307777"/>
                </a:xfrm>
                <a:prstGeom prst="rect">
                  <a:avLst/>
                </a:prstGeom>
                <a:noFill/>
              </p:spPr>
              <p:txBody>
                <a:bodyPr wrap="square">
                  <a:spAutoFit/>
                </a:bodyPr>
                <a:lstStyle/>
                <a:p>
                  <a:r>
                    <a:rPr lang="pt-BR" b="1" noProof="1">
                      <a:solidFill>
                        <a:srgbClr val="92D050"/>
                      </a:solidFill>
                    </a:rPr>
                    <a:t>Y</a:t>
                  </a:r>
                </a:p>
              </p:txBody>
            </p:sp>
            <p:sp>
              <p:nvSpPr>
                <p:cNvPr id="19" name="TextBox 18">
                  <a:extLst>
                    <a:ext uri="{FF2B5EF4-FFF2-40B4-BE49-F238E27FC236}">
                      <a16:creationId xmlns:a16="http://schemas.microsoft.com/office/drawing/2014/main" id="{E9FEBDB6-6388-6656-3F7E-302BB9B219CE}"/>
                    </a:ext>
                  </a:extLst>
                </p:cNvPr>
                <p:cNvSpPr txBox="1"/>
                <p:nvPr/>
              </p:nvSpPr>
              <p:spPr>
                <a:xfrm>
                  <a:off x="949307" y="1917489"/>
                  <a:ext cx="385064" cy="307777"/>
                </a:xfrm>
                <a:prstGeom prst="rect">
                  <a:avLst/>
                </a:prstGeom>
                <a:noFill/>
              </p:spPr>
              <p:txBody>
                <a:bodyPr wrap="square">
                  <a:spAutoFit/>
                </a:bodyPr>
                <a:lstStyle/>
                <a:p>
                  <a:r>
                    <a:rPr lang="pt-BR" b="1" noProof="1">
                      <a:solidFill>
                        <a:srgbClr val="00B0F0"/>
                      </a:solidFill>
                    </a:rPr>
                    <a:t>Z</a:t>
                  </a:r>
                </a:p>
              </p:txBody>
            </p:sp>
          </p:grpSp>
        </p:grpSp>
      </p:gr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2050" name="Picture 2">
            <a:extLst>
              <a:ext uri="{FF2B5EF4-FFF2-40B4-BE49-F238E27FC236}">
                <a16:creationId xmlns:a16="http://schemas.microsoft.com/office/drawing/2014/main" id="{3195EB77-DAA5-6517-DE49-593E3D9E78C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15146" y="1476252"/>
            <a:ext cx="3658690" cy="2439127"/>
          </a:xfrm>
          <a:prstGeom prst="rect">
            <a:avLst/>
          </a:prstGeom>
          <a:noFill/>
          <a:extLst>
            <a:ext uri="{909E8E84-426E-40DD-AFC4-6F175D3DCCD1}">
              <a14:hiddenFill xmlns:a14="http://schemas.microsoft.com/office/drawing/2010/main">
                <a:solidFill>
                  <a:srgbClr val="FFFFFF"/>
                </a:solidFill>
              </a14:hiddenFill>
            </a:ext>
          </a:extLst>
        </p:spPr>
      </p:pic>
      <p:sp>
        <p:nvSpPr>
          <p:cNvPr id="371" name="Google Shape;371;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72" name="Google Shape;372;p37"/>
          <p:cNvSpPr txBox="1">
            <a:spLocks noGrp="1"/>
          </p:cNvSpPr>
          <p:nvPr>
            <p:ph type="body" idx="1"/>
          </p:nvPr>
        </p:nvSpPr>
        <p:spPr>
          <a:xfrm>
            <a:off x="3903783" y="4238748"/>
            <a:ext cx="4950165" cy="106122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Imagem Resultante</a:t>
            </a:r>
            <a:endParaRPr/>
          </a:p>
          <a:p>
            <a:pPr marL="0" lvl="0" indent="0" algn="ctr" rtl="0">
              <a:spcBef>
                <a:spcPts val="360"/>
              </a:spcBef>
              <a:spcAft>
                <a:spcPts val="0"/>
              </a:spcAft>
              <a:buClr>
                <a:schemeClr val="dk1"/>
              </a:buClr>
              <a:buSzPts val="1800"/>
              <a:buNone/>
            </a:pPr>
            <a:r>
              <a:rPr lang="pt-BR" sz="1800"/>
              <a:t>(eixo z como se estivesse saindo da tela)</a:t>
            </a:r>
            <a:endParaRPr/>
          </a:p>
        </p:txBody>
      </p:sp>
      <p:sp>
        <p:nvSpPr>
          <p:cNvPr id="373" name="Google Shape;373;p3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37</a:t>
            </a:fld>
            <a:endParaRPr/>
          </a:p>
        </p:txBody>
      </p:sp>
      <p:grpSp>
        <p:nvGrpSpPr>
          <p:cNvPr id="8" name="Group 7">
            <a:extLst>
              <a:ext uri="{FF2B5EF4-FFF2-40B4-BE49-F238E27FC236}">
                <a16:creationId xmlns:a16="http://schemas.microsoft.com/office/drawing/2014/main" id="{4DD560B3-88D1-C993-7C92-ACE3C2D75994}"/>
              </a:ext>
            </a:extLst>
          </p:cNvPr>
          <p:cNvGrpSpPr/>
          <p:nvPr/>
        </p:nvGrpSpPr>
        <p:grpSpPr>
          <a:xfrm>
            <a:off x="6378865" y="1150706"/>
            <a:ext cx="2282250" cy="1742191"/>
            <a:chOff x="1112266" y="3159742"/>
            <a:chExt cx="2282250" cy="1742191"/>
          </a:xfrm>
        </p:grpSpPr>
        <p:cxnSp>
          <p:nvCxnSpPr>
            <p:cNvPr id="3" name="Straight Arrow Connector 2">
              <a:extLst>
                <a:ext uri="{FF2B5EF4-FFF2-40B4-BE49-F238E27FC236}">
                  <a16:creationId xmlns:a16="http://schemas.microsoft.com/office/drawing/2014/main" id="{A706B5CF-500D-BFA7-AE8C-A0139C1C68F2}"/>
                </a:ext>
              </a:extLst>
            </p:cNvPr>
            <p:cNvCxnSpPr>
              <a:cxnSpLocks/>
            </p:cNvCxnSpPr>
            <p:nvPr/>
          </p:nvCxnSpPr>
          <p:spPr>
            <a:xfrm>
              <a:off x="1216058" y="4788816"/>
              <a:ext cx="217845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EA1DB266-F201-854A-3AA6-3E61C5EDE2F2}"/>
                </a:ext>
              </a:extLst>
            </p:cNvPr>
            <p:cNvCxnSpPr>
              <a:cxnSpLocks/>
            </p:cNvCxnSpPr>
            <p:nvPr/>
          </p:nvCxnSpPr>
          <p:spPr>
            <a:xfrm flipV="1">
              <a:off x="1227056" y="315974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96F3849D-6191-27CE-6D93-E0BC76AA3A16}"/>
                </a:ext>
              </a:extLst>
            </p:cNvPr>
            <p:cNvSpPr/>
            <p:nvPr/>
          </p:nvSpPr>
          <p:spPr>
            <a:xfrm>
              <a:off x="1112266" y="4675697"/>
              <a:ext cx="226236" cy="226236"/>
            </a:xfrm>
            <a:prstGeom prst="ellipse">
              <a:avLst/>
            </a:prstGeom>
            <a:noFill/>
            <a:ln>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0986DA6D-247B-88E2-8699-472AEEF96EED}"/>
                </a:ext>
              </a:extLst>
            </p:cNvPr>
            <p:cNvSpPr/>
            <p:nvPr/>
          </p:nvSpPr>
          <p:spPr>
            <a:xfrm>
              <a:off x="1177892" y="4738150"/>
              <a:ext cx="101633" cy="101633"/>
            </a:xfrm>
            <a:prstGeom prst="ellipse">
              <a:avLst/>
            </a:prstGeom>
            <a:solidFill>
              <a:srgbClr val="00B0F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 name="Group 10">
            <a:extLst>
              <a:ext uri="{FF2B5EF4-FFF2-40B4-BE49-F238E27FC236}">
                <a16:creationId xmlns:a16="http://schemas.microsoft.com/office/drawing/2014/main" id="{DDFC0D8D-7159-E2BF-8326-EC017A829D36}"/>
              </a:ext>
            </a:extLst>
          </p:cNvPr>
          <p:cNvGrpSpPr/>
          <p:nvPr/>
        </p:nvGrpSpPr>
        <p:grpSpPr>
          <a:xfrm>
            <a:off x="383421" y="1135033"/>
            <a:ext cx="3604919" cy="3528719"/>
            <a:chOff x="237506" y="1384897"/>
            <a:chExt cx="3604919" cy="3528719"/>
          </a:xfrm>
        </p:grpSpPr>
        <p:pic>
          <p:nvPicPr>
            <p:cNvPr id="12" name="Picture 11" descr="A black camera with a large lens&#10;&#10;AI-generated content may be incorrect.">
              <a:extLst>
                <a:ext uri="{FF2B5EF4-FFF2-40B4-BE49-F238E27FC236}">
                  <a16:creationId xmlns:a16="http://schemas.microsoft.com/office/drawing/2014/main" id="{A3907968-A4D4-37B8-BBC2-196C9D0B8480}"/>
                </a:ext>
              </a:extLst>
            </p:cNvPr>
            <p:cNvPicPr>
              <a:picLocks noChangeAspect="1"/>
            </p:cNvPicPr>
            <p:nvPr/>
          </p:nvPicPr>
          <p:blipFill>
            <a:blip r:embed="rId4"/>
            <a:stretch>
              <a:fillRect/>
            </a:stretch>
          </p:blipFill>
          <p:spPr>
            <a:xfrm>
              <a:off x="707632" y="1778823"/>
              <a:ext cx="3134793" cy="3134793"/>
            </a:xfrm>
            <a:prstGeom prst="rect">
              <a:avLst/>
            </a:prstGeom>
          </p:spPr>
        </p:pic>
        <p:grpSp>
          <p:nvGrpSpPr>
            <p:cNvPr id="13" name="Group 12">
              <a:extLst>
                <a:ext uri="{FF2B5EF4-FFF2-40B4-BE49-F238E27FC236}">
                  <a16:creationId xmlns:a16="http://schemas.microsoft.com/office/drawing/2014/main" id="{4B8C9635-E9F1-F91B-9BAF-C94785320300}"/>
                </a:ext>
              </a:extLst>
            </p:cNvPr>
            <p:cNvGrpSpPr/>
            <p:nvPr/>
          </p:nvGrpSpPr>
          <p:grpSpPr>
            <a:xfrm>
              <a:off x="237506" y="1384897"/>
              <a:ext cx="3288308" cy="2897212"/>
              <a:chOff x="237506" y="1384897"/>
              <a:chExt cx="3288308" cy="2897212"/>
            </a:xfrm>
          </p:grpSpPr>
          <p:grpSp>
            <p:nvGrpSpPr>
              <p:cNvPr id="14" name="Group 13">
                <a:extLst>
                  <a:ext uri="{FF2B5EF4-FFF2-40B4-BE49-F238E27FC236}">
                    <a16:creationId xmlns:a16="http://schemas.microsoft.com/office/drawing/2014/main" id="{566FEB36-050B-0D36-48E8-93B5880BB0C9}"/>
                  </a:ext>
                </a:extLst>
              </p:cNvPr>
              <p:cNvGrpSpPr/>
              <p:nvPr/>
            </p:nvGrpSpPr>
            <p:grpSpPr>
              <a:xfrm>
                <a:off x="489126" y="1636978"/>
                <a:ext cx="3036688" cy="2645131"/>
                <a:chOff x="547493" y="1880172"/>
                <a:chExt cx="3036688" cy="2645131"/>
              </a:xfrm>
            </p:grpSpPr>
            <p:cxnSp>
              <p:nvCxnSpPr>
                <p:cNvPr id="19" name="Straight Arrow Connector 18">
                  <a:extLst>
                    <a:ext uri="{FF2B5EF4-FFF2-40B4-BE49-F238E27FC236}">
                      <a16:creationId xmlns:a16="http://schemas.microsoft.com/office/drawing/2014/main" id="{4AE79E3B-E5E1-AF68-E14A-579DAFD47CF5}"/>
                    </a:ext>
                  </a:extLst>
                </p:cNvPr>
                <p:cNvCxnSpPr>
                  <a:cxnSpLocks/>
                </p:cNvCxnSpPr>
                <p:nvPr/>
              </p:nvCxnSpPr>
              <p:spPr>
                <a:xfrm flipH="1">
                  <a:off x="547493" y="3509246"/>
                  <a:ext cx="1846049" cy="689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6959EAD-4EE3-8F58-FA16-937938B6F82C}"/>
                    </a:ext>
                  </a:extLst>
                </p:cNvPr>
                <p:cNvCxnSpPr>
                  <a:cxnSpLocks/>
                </p:cNvCxnSpPr>
                <p:nvPr/>
              </p:nvCxnSpPr>
              <p:spPr>
                <a:xfrm flipV="1">
                  <a:off x="2404540" y="1880172"/>
                  <a:ext cx="0" cy="1629074"/>
                </a:xfrm>
                <a:prstGeom prst="straightConnector1">
                  <a:avLst/>
                </a:prstGeom>
                <a:ln w="38100">
                  <a:solidFill>
                    <a:srgbClr val="92D05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FE4A8964-38ED-34B4-2324-7A14E8E7CED5}"/>
                    </a:ext>
                  </a:extLst>
                </p:cNvPr>
                <p:cNvCxnSpPr>
                  <a:cxnSpLocks/>
                </p:cNvCxnSpPr>
                <p:nvPr/>
              </p:nvCxnSpPr>
              <p:spPr>
                <a:xfrm flipH="1" flipV="1">
                  <a:off x="1163416" y="2437316"/>
                  <a:ext cx="1230850" cy="1062284"/>
                </a:xfrm>
                <a:prstGeom prst="straightConnector1">
                  <a:avLst/>
                </a:prstGeom>
                <a:ln w="3810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1F7CC5DA-3546-05EC-8750-74AFEAD3A11C}"/>
                    </a:ext>
                  </a:extLst>
                </p:cNvPr>
                <p:cNvCxnSpPr>
                  <a:cxnSpLocks/>
                </p:cNvCxnSpPr>
                <p:nvPr/>
              </p:nvCxnSpPr>
              <p:spPr>
                <a:xfrm flipH="1" flipV="1">
                  <a:off x="2353331" y="3463019"/>
                  <a:ext cx="1230850" cy="1062284"/>
                </a:xfrm>
                <a:prstGeom prst="straightConnector1">
                  <a:avLst/>
                </a:prstGeom>
                <a:ln w="38100">
                  <a:solidFill>
                    <a:srgbClr val="00B0F0"/>
                  </a:solidFill>
                  <a:prstDash val="sysDash"/>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0AEE31BB-910B-1D55-0590-D24E05171030}"/>
                  </a:ext>
                </a:extLst>
              </p:cNvPr>
              <p:cNvGrpSpPr/>
              <p:nvPr/>
            </p:nvGrpSpPr>
            <p:grpSpPr>
              <a:xfrm>
                <a:off x="237506" y="1384897"/>
                <a:ext cx="2381186" cy="2781954"/>
                <a:chOff x="237506" y="1384897"/>
                <a:chExt cx="2381186" cy="2781954"/>
              </a:xfrm>
            </p:grpSpPr>
            <p:sp>
              <p:nvSpPr>
                <p:cNvPr id="16" name="TextBox 15">
                  <a:extLst>
                    <a:ext uri="{FF2B5EF4-FFF2-40B4-BE49-F238E27FC236}">
                      <a16:creationId xmlns:a16="http://schemas.microsoft.com/office/drawing/2014/main" id="{CB36FA3B-7EAB-97EA-D330-5AF7C3D97320}"/>
                    </a:ext>
                  </a:extLst>
                </p:cNvPr>
                <p:cNvSpPr txBox="1"/>
                <p:nvPr/>
              </p:nvSpPr>
              <p:spPr>
                <a:xfrm>
                  <a:off x="237506" y="3859074"/>
                  <a:ext cx="385064" cy="307777"/>
                </a:xfrm>
                <a:prstGeom prst="rect">
                  <a:avLst/>
                </a:prstGeom>
                <a:noFill/>
              </p:spPr>
              <p:txBody>
                <a:bodyPr wrap="square">
                  <a:spAutoFit/>
                </a:bodyPr>
                <a:lstStyle/>
                <a:p>
                  <a:r>
                    <a:rPr lang="pt-BR" b="1" noProof="1">
                      <a:solidFill>
                        <a:srgbClr val="FF0000"/>
                      </a:solidFill>
                    </a:rPr>
                    <a:t>X</a:t>
                  </a:r>
                </a:p>
              </p:txBody>
            </p:sp>
            <p:sp>
              <p:nvSpPr>
                <p:cNvPr id="17" name="TextBox 16">
                  <a:extLst>
                    <a:ext uri="{FF2B5EF4-FFF2-40B4-BE49-F238E27FC236}">
                      <a16:creationId xmlns:a16="http://schemas.microsoft.com/office/drawing/2014/main" id="{6910ED55-236C-4E3A-8AA2-A6FF983312D9}"/>
                    </a:ext>
                  </a:extLst>
                </p:cNvPr>
                <p:cNvSpPr txBox="1"/>
                <p:nvPr/>
              </p:nvSpPr>
              <p:spPr>
                <a:xfrm>
                  <a:off x="2233628" y="1384897"/>
                  <a:ext cx="385064" cy="307777"/>
                </a:xfrm>
                <a:prstGeom prst="rect">
                  <a:avLst/>
                </a:prstGeom>
                <a:noFill/>
              </p:spPr>
              <p:txBody>
                <a:bodyPr wrap="square">
                  <a:spAutoFit/>
                </a:bodyPr>
                <a:lstStyle/>
                <a:p>
                  <a:r>
                    <a:rPr lang="pt-BR" b="1" noProof="1">
                      <a:solidFill>
                        <a:srgbClr val="92D050"/>
                      </a:solidFill>
                    </a:rPr>
                    <a:t>Y</a:t>
                  </a:r>
                </a:p>
              </p:txBody>
            </p:sp>
            <p:sp>
              <p:nvSpPr>
                <p:cNvPr id="18" name="TextBox 17">
                  <a:extLst>
                    <a:ext uri="{FF2B5EF4-FFF2-40B4-BE49-F238E27FC236}">
                      <a16:creationId xmlns:a16="http://schemas.microsoft.com/office/drawing/2014/main" id="{3D698BB2-BE89-4995-D5E8-7DA6906CD35F}"/>
                    </a:ext>
                  </a:extLst>
                </p:cNvPr>
                <p:cNvSpPr txBox="1"/>
                <p:nvPr/>
              </p:nvSpPr>
              <p:spPr>
                <a:xfrm>
                  <a:off x="949307" y="1917489"/>
                  <a:ext cx="385064" cy="307777"/>
                </a:xfrm>
                <a:prstGeom prst="rect">
                  <a:avLst/>
                </a:prstGeom>
                <a:noFill/>
              </p:spPr>
              <p:txBody>
                <a:bodyPr wrap="square">
                  <a:spAutoFit/>
                </a:bodyPr>
                <a:lstStyle/>
                <a:p>
                  <a:r>
                    <a:rPr lang="pt-BR" b="1" noProof="1">
                      <a:solidFill>
                        <a:srgbClr val="00B0F0"/>
                      </a:solidFill>
                    </a:rPr>
                    <a:t>Z</a:t>
                  </a:r>
                </a:p>
              </p:txBody>
            </p:sp>
          </p:grpSp>
        </p:grpSp>
      </p:grpSp>
      <p:sp>
        <p:nvSpPr>
          <p:cNvPr id="23" name="TextBox 22">
            <a:extLst>
              <a:ext uri="{FF2B5EF4-FFF2-40B4-BE49-F238E27FC236}">
                <a16:creationId xmlns:a16="http://schemas.microsoft.com/office/drawing/2014/main" id="{FF4A7A8F-55E7-3EDA-779B-AB42473FEF6C}"/>
              </a:ext>
            </a:extLst>
          </p:cNvPr>
          <p:cNvSpPr txBox="1"/>
          <p:nvPr/>
        </p:nvSpPr>
        <p:spPr>
          <a:xfrm>
            <a:off x="8517747" y="2773011"/>
            <a:ext cx="385064" cy="307777"/>
          </a:xfrm>
          <a:prstGeom prst="rect">
            <a:avLst/>
          </a:prstGeom>
          <a:noFill/>
        </p:spPr>
        <p:txBody>
          <a:bodyPr wrap="square">
            <a:spAutoFit/>
          </a:bodyPr>
          <a:lstStyle/>
          <a:p>
            <a:r>
              <a:rPr lang="pt-BR" b="1" noProof="1">
                <a:solidFill>
                  <a:srgbClr val="FF0000"/>
                </a:solidFill>
              </a:rPr>
              <a:t>X</a:t>
            </a:r>
          </a:p>
        </p:txBody>
      </p:sp>
      <p:sp>
        <p:nvSpPr>
          <p:cNvPr id="24" name="TextBox 23">
            <a:extLst>
              <a:ext uri="{FF2B5EF4-FFF2-40B4-BE49-F238E27FC236}">
                <a16:creationId xmlns:a16="http://schemas.microsoft.com/office/drawing/2014/main" id="{62B80BF3-D71F-90B9-1A05-34C19220619B}"/>
              </a:ext>
            </a:extLst>
          </p:cNvPr>
          <p:cNvSpPr txBox="1"/>
          <p:nvPr/>
        </p:nvSpPr>
        <p:spPr>
          <a:xfrm>
            <a:off x="6444491" y="941549"/>
            <a:ext cx="385064" cy="307777"/>
          </a:xfrm>
          <a:prstGeom prst="rect">
            <a:avLst/>
          </a:prstGeom>
          <a:noFill/>
        </p:spPr>
        <p:txBody>
          <a:bodyPr wrap="square">
            <a:spAutoFit/>
          </a:bodyPr>
          <a:lstStyle/>
          <a:p>
            <a:r>
              <a:rPr lang="pt-BR" b="1" noProof="1">
                <a:solidFill>
                  <a:srgbClr val="92D050"/>
                </a:solidFill>
              </a:rPr>
              <a:t>Y</a:t>
            </a:r>
          </a:p>
        </p:txBody>
      </p:sp>
      <p:sp>
        <p:nvSpPr>
          <p:cNvPr id="25" name="TextBox 24">
            <a:extLst>
              <a:ext uri="{FF2B5EF4-FFF2-40B4-BE49-F238E27FC236}">
                <a16:creationId xmlns:a16="http://schemas.microsoft.com/office/drawing/2014/main" id="{5AB1D736-DA14-8312-3E2E-6853CD42AE01}"/>
              </a:ext>
            </a:extLst>
          </p:cNvPr>
          <p:cNvSpPr txBox="1"/>
          <p:nvPr/>
        </p:nvSpPr>
        <p:spPr>
          <a:xfrm>
            <a:off x="6204386" y="2839454"/>
            <a:ext cx="385064" cy="307777"/>
          </a:xfrm>
          <a:prstGeom prst="rect">
            <a:avLst/>
          </a:prstGeom>
          <a:noFill/>
        </p:spPr>
        <p:txBody>
          <a:bodyPr wrap="square">
            <a:spAutoFit/>
          </a:bodyPr>
          <a:lstStyle/>
          <a:p>
            <a:r>
              <a:rPr lang="pt-BR" b="1" noProof="1">
                <a:solidFill>
                  <a:srgbClr val="00B0F0"/>
                </a:solidFill>
              </a:rPr>
              <a:t>Z</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6A29B73C-6B13-5981-AAEB-7B9CF6032C77}"/>
              </a:ext>
            </a:extLst>
          </p:cNvPr>
          <p:cNvGrpSpPr/>
          <p:nvPr/>
        </p:nvGrpSpPr>
        <p:grpSpPr>
          <a:xfrm>
            <a:off x="695774" y="1824570"/>
            <a:ext cx="7451126" cy="3568874"/>
            <a:chOff x="695774" y="1639744"/>
            <a:chExt cx="7451126" cy="3568874"/>
          </a:xfrm>
        </p:grpSpPr>
        <p:cxnSp>
          <p:nvCxnSpPr>
            <p:cNvPr id="24" name="Straight Arrow Connector 23">
              <a:extLst>
                <a:ext uri="{FF2B5EF4-FFF2-40B4-BE49-F238E27FC236}">
                  <a16:creationId xmlns:a16="http://schemas.microsoft.com/office/drawing/2014/main" id="{E26DB27B-38CD-EAE9-FD9D-B50698594363}"/>
                </a:ext>
              </a:extLst>
            </p:cNvPr>
            <p:cNvCxnSpPr>
              <a:cxnSpLocks/>
            </p:cNvCxnSpPr>
            <p:nvPr/>
          </p:nvCxnSpPr>
          <p:spPr>
            <a:xfrm flipV="1">
              <a:off x="1989412" y="1774024"/>
              <a:ext cx="0" cy="3255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BF492E-BD63-8F69-BDC9-FB2ACA54E94E}"/>
                </a:ext>
              </a:extLst>
            </p:cNvPr>
            <p:cNvCxnSpPr>
              <a:cxnSpLocks/>
            </p:cNvCxnSpPr>
            <p:nvPr/>
          </p:nvCxnSpPr>
          <p:spPr>
            <a:xfrm flipV="1">
              <a:off x="1134515" y="4181368"/>
              <a:ext cx="6718013" cy="147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410918-8520-6225-0FFB-D1FC05C5FC36}"/>
                </a:ext>
              </a:extLst>
            </p:cNvPr>
            <p:cNvCxnSpPr/>
            <p:nvPr/>
          </p:nvCxnSpPr>
          <p:spPr>
            <a:xfrm flipH="1">
              <a:off x="972043" y="2716282"/>
              <a:ext cx="2485675" cy="2492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38149F-341D-C632-7710-39591F7D8918}"/>
                </a:ext>
              </a:extLst>
            </p:cNvPr>
            <p:cNvSpPr txBox="1"/>
            <p:nvPr/>
          </p:nvSpPr>
          <p:spPr>
            <a:xfrm>
              <a:off x="695774" y="4875646"/>
              <a:ext cx="377508" cy="307777"/>
            </a:xfrm>
            <a:prstGeom prst="rect">
              <a:avLst/>
            </a:prstGeom>
            <a:noFill/>
          </p:spPr>
          <p:txBody>
            <a:bodyPr wrap="square">
              <a:spAutoFit/>
            </a:bodyPr>
            <a:lstStyle/>
            <a:p>
              <a:r>
                <a:rPr lang="en-US" dirty="0"/>
                <a:t>z</a:t>
              </a:r>
            </a:p>
          </p:txBody>
        </p:sp>
        <p:sp>
          <p:nvSpPr>
            <p:cNvPr id="27" name="TextBox 26">
              <a:extLst>
                <a:ext uri="{FF2B5EF4-FFF2-40B4-BE49-F238E27FC236}">
                  <a16:creationId xmlns:a16="http://schemas.microsoft.com/office/drawing/2014/main" id="{BA944FA9-03B8-6BF8-D8A7-ACB9C53C96C9}"/>
                </a:ext>
              </a:extLst>
            </p:cNvPr>
            <p:cNvSpPr txBox="1"/>
            <p:nvPr/>
          </p:nvSpPr>
          <p:spPr>
            <a:xfrm>
              <a:off x="2054648" y="1639744"/>
              <a:ext cx="377508" cy="307777"/>
            </a:xfrm>
            <a:prstGeom prst="rect">
              <a:avLst/>
            </a:prstGeom>
            <a:noFill/>
          </p:spPr>
          <p:txBody>
            <a:bodyPr wrap="square">
              <a:spAutoFit/>
            </a:bodyPr>
            <a:lstStyle/>
            <a:p>
              <a:r>
                <a:rPr lang="en-US" dirty="0"/>
                <a:t>y</a:t>
              </a:r>
            </a:p>
          </p:txBody>
        </p:sp>
        <p:sp>
          <p:nvSpPr>
            <p:cNvPr id="31" name="TextBox 30">
              <a:extLst>
                <a:ext uri="{FF2B5EF4-FFF2-40B4-BE49-F238E27FC236}">
                  <a16:creationId xmlns:a16="http://schemas.microsoft.com/office/drawing/2014/main" id="{84008C36-63DE-EBDE-3160-1BEE11D69E04}"/>
                </a:ext>
              </a:extLst>
            </p:cNvPr>
            <p:cNvSpPr txBox="1"/>
            <p:nvPr/>
          </p:nvSpPr>
          <p:spPr>
            <a:xfrm>
              <a:off x="7769392" y="4181368"/>
              <a:ext cx="377508" cy="307777"/>
            </a:xfrm>
            <a:prstGeom prst="rect">
              <a:avLst/>
            </a:prstGeom>
            <a:noFill/>
          </p:spPr>
          <p:txBody>
            <a:bodyPr wrap="square">
              <a:spAutoFit/>
            </a:bodyPr>
            <a:lstStyle/>
            <a:p>
              <a:r>
                <a:rPr lang="en-US" dirty="0"/>
                <a:t>z</a:t>
              </a:r>
            </a:p>
          </p:txBody>
        </p:sp>
      </p:grpSp>
      <p:sp>
        <p:nvSpPr>
          <p:cNvPr id="2" name="Title 1">
            <a:extLst>
              <a:ext uri="{FF2B5EF4-FFF2-40B4-BE49-F238E27FC236}">
                <a16:creationId xmlns:a16="http://schemas.microsoft.com/office/drawing/2014/main" id="{A9DF1860-36A8-04CD-0ED9-4D46B30A36D4}"/>
              </a:ext>
            </a:extLst>
          </p:cNvPr>
          <p:cNvSpPr>
            <a:spLocks noGrp="1"/>
          </p:cNvSpPr>
          <p:nvPr>
            <p:ph type="title"/>
          </p:nvPr>
        </p:nvSpPr>
        <p:spPr/>
        <p:txBody>
          <a:bodyPr/>
          <a:lstStyle/>
          <a:p>
            <a:r>
              <a:rPr lang="pt-BR" dirty="0"/>
              <a:t>Câmera no Mundo</a:t>
            </a:r>
          </a:p>
        </p:txBody>
      </p:sp>
      <p:sp>
        <p:nvSpPr>
          <p:cNvPr id="3" name="Text Placeholder 2">
            <a:extLst>
              <a:ext uri="{FF2B5EF4-FFF2-40B4-BE49-F238E27FC236}">
                <a16:creationId xmlns:a16="http://schemas.microsoft.com/office/drawing/2014/main" id="{7B7ADC08-8D98-730D-D845-2CD03706079D}"/>
              </a:ext>
            </a:extLst>
          </p:cNvPr>
          <p:cNvSpPr>
            <a:spLocks noGrp="1"/>
          </p:cNvSpPr>
          <p:nvPr>
            <p:ph type="body" idx="1"/>
          </p:nvPr>
        </p:nvSpPr>
        <p:spPr>
          <a:xfrm>
            <a:off x="84171" y="751312"/>
            <a:ext cx="8797181" cy="1293362"/>
          </a:xfrm>
        </p:spPr>
        <p:txBody>
          <a:bodyPr>
            <a:noAutofit/>
          </a:bodyPr>
          <a:lstStyle/>
          <a:p>
            <a:r>
              <a:rPr lang="pt-BR" sz="1900" dirty="0"/>
              <a:t>A câmera deve ser definida de alguma forma no espaço de coordenadas do Mundo.</a:t>
            </a:r>
          </a:p>
          <a:p>
            <a:r>
              <a:rPr lang="pt-BR" sz="1900" dirty="0"/>
              <a:t>Uma opção é transladar e rotacionar ela como se saísse da origem.</a:t>
            </a:r>
          </a:p>
        </p:txBody>
      </p:sp>
      <p:sp>
        <p:nvSpPr>
          <p:cNvPr id="4" name="Slide Number Placeholder 3">
            <a:extLst>
              <a:ext uri="{FF2B5EF4-FFF2-40B4-BE49-F238E27FC236}">
                <a16:creationId xmlns:a16="http://schemas.microsoft.com/office/drawing/2014/main" id="{85A8AB2D-26A1-E18E-7972-B8D91A4709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38</a:t>
            </a:fld>
            <a:endParaRPr lang="pt-BR"/>
          </a:p>
        </p:txBody>
      </p:sp>
      <p:grpSp>
        <p:nvGrpSpPr>
          <p:cNvPr id="59" name="Group 58">
            <a:extLst>
              <a:ext uri="{FF2B5EF4-FFF2-40B4-BE49-F238E27FC236}">
                <a16:creationId xmlns:a16="http://schemas.microsoft.com/office/drawing/2014/main" id="{330BBEED-706B-E284-48D4-F4986A0E4BD9}"/>
              </a:ext>
            </a:extLst>
          </p:cNvPr>
          <p:cNvGrpSpPr/>
          <p:nvPr/>
        </p:nvGrpSpPr>
        <p:grpSpPr>
          <a:xfrm>
            <a:off x="1465414" y="3554432"/>
            <a:ext cx="1426327" cy="1285703"/>
            <a:chOff x="1465414" y="3369606"/>
            <a:chExt cx="1426327" cy="1285703"/>
          </a:xfrm>
        </p:grpSpPr>
        <p:pic>
          <p:nvPicPr>
            <p:cNvPr id="58" name="Picture 57">
              <a:extLst>
                <a:ext uri="{FF2B5EF4-FFF2-40B4-BE49-F238E27FC236}">
                  <a16:creationId xmlns:a16="http://schemas.microsoft.com/office/drawing/2014/main" id="{B44BE239-5500-32FA-F340-01DB89F6DDA3}"/>
                </a:ext>
              </a:extLst>
            </p:cNvPr>
            <p:cNvPicPr>
              <a:picLocks noChangeAspect="1"/>
            </p:cNvPicPr>
            <p:nvPr/>
          </p:nvPicPr>
          <p:blipFill>
            <a:blip r:embed="rId3"/>
            <a:stretch>
              <a:fillRect/>
            </a:stretch>
          </p:blipFill>
          <p:spPr>
            <a:xfrm>
              <a:off x="1465414" y="3369606"/>
              <a:ext cx="1426327" cy="1285703"/>
            </a:xfrm>
            <a:prstGeom prst="rect">
              <a:avLst/>
            </a:prstGeom>
          </p:spPr>
        </p:pic>
        <p:grpSp>
          <p:nvGrpSpPr>
            <p:cNvPr id="39" name="Group 38">
              <a:extLst>
                <a:ext uri="{FF2B5EF4-FFF2-40B4-BE49-F238E27FC236}">
                  <a16:creationId xmlns:a16="http://schemas.microsoft.com/office/drawing/2014/main" id="{3E51B520-4375-B6B7-5C03-135F9BCD449B}"/>
                </a:ext>
              </a:extLst>
            </p:cNvPr>
            <p:cNvGrpSpPr/>
            <p:nvPr/>
          </p:nvGrpSpPr>
          <p:grpSpPr>
            <a:xfrm>
              <a:off x="1820392" y="3478902"/>
              <a:ext cx="901787" cy="970433"/>
              <a:chOff x="4946316" y="1946559"/>
              <a:chExt cx="901787" cy="970433"/>
            </a:xfrm>
          </p:grpSpPr>
          <p:sp>
            <p:nvSpPr>
              <p:cNvPr id="5" name="Google Shape;437;p43">
                <a:extLst>
                  <a:ext uri="{FF2B5EF4-FFF2-40B4-BE49-F238E27FC236}">
                    <a16:creationId xmlns:a16="http://schemas.microsoft.com/office/drawing/2014/main" id="{9C79BA04-6F99-6181-AA31-3C6C5E54C517}"/>
                  </a:ext>
                </a:extLst>
              </p:cNvPr>
              <p:cNvSpPr txBox="1"/>
              <p:nvPr/>
            </p:nvSpPr>
            <p:spPr>
              <a:xfrm>
                <a:off x="4946316" y="1987645"/>
                <a:ext cx="112609"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00"/>
                    </a:solidFill>
                  </a:rPr>
                  <a:t>v</a:t>
                </a:r>
                <a:endParaRPr lang="pt-BR" sz="2000" b="1" noProof="1">
                  <a:solidFill>
                    <a:srgbClr val="00FF00"/>
                  </a:solidFill>
                </a:endParaRPr>
              </a:p>
            </p:txBody>
          </p:sp>
          <p:cxnSp>
            <p:nvCxnSpPr>
              <p:cNvPr id="6" name="Google Shape;443;p43">
                <a:extLst>
                  <a:ext uri="{FF2B5EF4-FFF2-40B4-BE49-F238E27FC236}">
                    <a16:creationId xmlns:a16="http://schemas.microsoft.com/office/drawing/2014/main" id="{85B988E8-B489-C433-3DC8-8DF479A61E13}"/>
                  </a:ext>
                </a:extLst>
              </p:cNvPr>
              <p:cNvCxnSpPr>
                <a:cxnSpLocks/>
              </p:cNvCxnSpPr>
              <p:nvPr/>
            </p:nvCxnSpPr>
            <p:spPr>
              <a:xfrm flipV="1">
                <a:off x="5115550" y="1952357"/>
                <a:ext cx="0" cy="723749"/>
              </a:xfrm>
              <a:prstGeom prst="straightConnector1">
                <a:avLst/>
              </a:prstGeom>
              <a:noFill/>
              <a:ln w="28575" cap="flat" cmpd="sng">
                <a:solidFill>
                  <a:srgbClr val="00FF00"/>
                </a:solidFill>
                <a:prstDash val="solid"/>
                <a:round/>
                <a:headEnd type="none" w="med" len="med"/>
                <a:tailEnd type="triangle" w="med" len="med"/>
              </a:ln>
            </p:spPr>
          </p:cxnSp>
          <p:sp>
            <p:nvSpPr>
              <p:cNvPr id="7" name="Google Shape;444;p43">
                <a:extLst>
                  <a:ext uri="{FF2B5EF4-FFF2-40B4-BE49-F238E27FC236}">
                    <a16:creationId xmlns:a16="http://schemas.microsoft.com/office/drawing/2014/main" id="{C8682386-6D57-7817-2816-BCEADAACDDA8}"/>
                  </a:ext>
                </a:extLst>
              </p:cNvPr>
              <p:cNvSpPr txBox="1"/>
              <p:nvPr/>
            </p:nvSpPr>
            <p:spPr>
              <a:xfrm>
                <a:off x="5382149" y="1946559"/>
                <a:ext cx="161038"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FF"/>
                    </a:solidFill>
                  </a:rPr>
                  <a:t>w</a:t>
                </a:r>
                <a:endParaRPr lang="pt-BR" sz="2000" b="1" noProof="1">
                  <a:solidFill>
                    <a:srgbClr val="00FFFF"/>
                  </a:solidFill>
                </a:endParaRPr>
              </a:p>
            </p:txBody>
          </p:sp>
          <p:cxnSp>
            <p:nvCxnSpPr>
              <p:cNvPr id="8" name="Google Shape;446;p43">
                <a:extLst>
                  <a:ext uri="{FF2B5EF4-FFF2-40B4-BE49-F238E27FC236}">
                    <a16:creationId xmlns:a16="http://schemas.microsoft.com/office/drawing/2014/main" id="{6591F8C8-0B13-2F58-0BA1-99CA8F8B6E19}"/>
                  </a:ext>
                </a:extLst>
              </p:cNvPr>
              <p:cNvCxnSpPr>
                <a:cxnSpLocks/>
              </p:cNvCxnSpPr>
              <p:nvPr/>
            </p:nvCxnSpPr>
            <p:spPr>
              <a:xfrm flipV="1">
                <a:off x="5110535" y="2195774"/>
                <a:ext cx="462792" cy="464636"/>
              </a:xfrm>
              <a:prstGeom prst="straightConnector1">
                <a:avLst/>
              </a:prstGeom>
              <a:noFill/>
              <a:ln w="28575" cap="flat" cmpd="sng">
                <a:solidFill>
                  <a:srgbClr val="00FFFF"/>
                </a:solidFill>
                <a:prstDash val="solid"/>
                <a:round/>
                <a:headEnd type="none" w="med" len="med"/>
                <a:tailEnd type="triangle" w="med" len="med"/>
              </a:ln>
            </p:spPr>
          </p:cxnSp>
          <p:cxnSp>
            <p:nvCxnSpPr>
              <p:cNvPr id="9" name="Google Shape;447;p43">
                <a:extLst>
                  <a:ext uri="{FF2B5EF4-FFF2-40B4-BE49-F238E27FC236}">
                    <a16:creationId xmlns:a16="http://schemas.microsoft.com/office/drawing/2014/main" id="{98E00517-1B1D-3A45-5AFE-A3CD0FC0094C}"/>
                  </a:ext>
                </a:extLst>
              </p:cNvPr>
              <p:cNvCxnSpPr>
                <a:cxnSpLocks/>
              </p:cNvCxnSpPr>
              <p:nvPr/>
            </p:nvCxnSpPr>
            <p:spPr>
              <a:xfrm>
                <a:off x="5123235" y="2660410"/>
                <a:ext cx="720489" cy="0"/>
              </a:xfrm>
              <a:prstGeom prst="straightConnector1">
                <a:avLst/>
              </a:prstGeom>
              <a:noFill/>
              <a:ln w="28575" cap="flat" cmpd="sng">
                <a:solidFill>
                  <a:srgbClr val="FF0000"/>
                </a:solidFill>
                <a:prstDash val="solid"/>
                <a:round/>
                <a:headEnd type="none" w="med" len="med"/>
                <a:tailEnd type="triangle" w="med" len="med"/>
              </a:ln>
            </p:spPr>
          </p:cxnSp>
          <p:sp>
            <p:nvSpPr>
              <p:cNvPr id="11" name="Google Shape;452;p43">
                <a:extLst>
                  <a:ext uri="{FF2B5EF4-FFF2-40B4-BE49-F238E27FC236}">
                    <a16:creationId xmlns:a16="http://schemas.microsoft.com/office/drawing/2014/main" id="{66B1E6FA-DD15-E0F4-D213-C90A0F996D0F}"/>
                  </a:ext>
                </a:extLst>
              </p:cNvPr>
              <p:cNvSpPr txBox="1"/>
              <p:nvPr/>
            </p:nvSpPr>
            <p:spPr>
              <a:xfrm>
                <a:off x="5701527" y="2639993"/>
                <a:ext cx="146576"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dirty="0" err="1">
                    <a:solidFill>
                      <a:srgbClr val="FF0000"/>
                    </a:solidFill>
                  </a:rPr>
                  <a:t>u</a:t>
                </a:r>
                <a:endParaRPr sz="2000" b="1" dirty="0">
                  <a:solidFill>
                    <a:srgbClr val="FF0000"/>
                  </a:solidFill>
                </a:endParaRPr>
              </a:p>
            </p:txBody>
          </p:sp>
          <p:sp>
            <p:nvSpPr>
              <p:cNvPr id="12" name="Google Shape;455;p43">
                <a:extLst>
                  <a:ext uri="{FF2B5EF4-FFF2-40B4-BE49-F238E27FC236}">
                    <a16:creationId xmlns:a16="http://schemas.microsoft.com/office/drawing/2014/main" id="{532A851E-A187-BBE9-4BBC-CE8D571A41F7}"/>
                  </a:ext>
                </a:extLst>
              </p:cNvPr>
              <p:cNvSpPr/>
              <p:nvPr/>
            </p:nvSpPr>
            <p:spPr>
              <a:xfrm>
                <a:off x="5075863" y="2626329"/>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4936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44444E-6 -4.44444E-6 L 0.125 -4.44444E-6 C 0.18108 -4.44444E-6 0.25 -0.05138 0.25 -0.09277 L 0.25 -0.18555 " pathEditMode="relative" rAng="0" ptsTypes="AAAA">
                                      <p:cBhvr>
                                        <p:cTn id="6" dur="2000" fill="hold"/>
                                        <p:tgtEl>
                                          <p:spTgt spid="59"/>
                                        </p:tgtEl>
                                        <p:attrNameLst>
                                          <p:attrName>ppt_x</p:attrName>
                                          <p:attrName>ppt_y</p:attrName>
                                        </p:attrNameLst>
                                      </p:cBhvr>
                                      <p:rCtr x="12500" y="-9278"/>
                                    </p:animMotion>
                                  </p:childTnLst>
                                </p:cTn>
                              </p:par>
                            </p:childTnLst>
                          </p:cTn>
                        </p:par>
                        <p:par>
                          <p:cTn id="7" fill="hold">
                            <p:stCondLst>
                              <p:cond delay="2000"/>
                            </p:stCondLst>
                            <p:childTnLst>
                              <p:par>
                                <p:cTn id="8" presetID="8" presetClass="emph" presetSubtype="0" fill="hold" nodeType="afterEffect">
                                  <p:stCondLst>
                                    <p:cond delay="0"/>
                                  </p:stCondLst>
                                  <p:childTnLst>
                                    <p:animRot by="1800000">
                                      <p:cBhvr>
                                        <p:cTn id="9" dur="5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6" name="Picture 5" descr="A person taking a picture of a butterfly&#10;&#10;Description automatically generated">
            <a:extLst>
              <a:ext uri="{FF2B5EF4-FFF2-40B4-BE49-F238E27FC236}">
                <a16:creationId xmlns:a16="http://schemas.microsoft.com/office/drawing/2014/main" id="{17EFC23A-7AC2-CBB0-AF82-36CD6D69EAC0}"/>
              </a:ext>
            </a:extLst>
          </p:cNvPr>
          <p:cNvPicPr>
            <a:picLocks noChangeAspect="1"/>
          </p:cNvPicPr>
          <p:nvPr/>
        </p:nvPicPr>
        <p:blipFill>
          <a:blip r:embed="rId3"/>
          <a:srcRect t="2603" b="38055"/>
          <a:stretch/>
        </p:blipFill>
        <p:spPr>
          <a:xfrm>
            <a:off x="1890714" y="1384601"/>
            <a:ext cx="5015612" cy="2976311"/>
          </a:xfrm>
          <a:prstGeom prst="rect">
            <a:avLst/>
          </a:prstGeom>
        </p:spPr>
      </p:pic>
      <p:sp>
        <p:nvSpPr>
          <p:cNvPr id="387" name="Google Shape;387;p3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400" dirty="0"/>
              <a:t>Posicionando a Câmera no Mundo</a:t>
            </a:r>
            <a:endParaRPr dirty="0"/>
          </a:p>
        </p:txBody>
      </p:sp>
      <p:sp>
        <p:nvSpPr>
          <p:cNvPr id="388" name="Google Shape;388;p3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39</a:t>
            </a:fld>
            <a:endParaRPr/>
          </a:p>
        </p:txBody>
      </p:sp>
      <p:sp>
        <p:nvSpPr>
          <p:cNvPr id="389" name="Google Shape;389;p39"/>
          <p:cNvSpPr/>
          <p:nvPr/>
        </p:nvSpPr>
        <p:spPr>
          <a:xfrm>
            <a:off x="180950" y="4439700"/>
            <a:ext cx="8859000" cy="97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900" b="1" dirty="0">
                <a:solidFill>
                  <a:schemeClr val="dk1"/>
                </a:solidFill>
              </a:rPr>
              <a:t>Função </a:t>
            </a:r>
            <a:r>
              <a:rPr lang="pt-BR" sz="1900" b="1" dirty="0" err="1">
                <a:solidFill>
                  <a:schemeClr val="dk1"/>
                </a:solidFill>
              </a:rPr>
              <a:t>LookAt</a:t>
            </a:r>
            <a:r>
              <a:rPr lang="pt-BR" sz="1900" b="1" dirty="0">
                <a:solidFill>
                  <a:schemeClr val="dk1"/>
                </a:solidFill>
              </a:rPr>
              <a:t>:</a:t>
            </a:r>
            <a:endParaRPr sz="1900" b="1" dirty="0">
              <a:solidFill>
                <a:schemeClr val="dk1"/>
              </a:solidFill>
            </a:endParaRPr>
          </a:p>
          <a:p>
            <a:pPr marL="457200" marR="0" lvl="0" indent="-342900" algn="l" rtl="0">
              <a:spcBef>
                <a:spcPts val="0"/>
              </a:spcBef>
              <a:spcAft>
                <a:spcPts val="0"/>
              </a:spcAft>
              <a:buClr>
                <a:schemeClr val="dk1"/>
              </a:buClr>
              <a:buSzPts val="1800"/>
              <a:buChar char="●"/>
            </a:pPr>
            <a:r>
              <a:rPr lang="pt-BR" sz="1800" b="1" dirty="0">
                <a:solidFill>
                  <a:schemeClr val="dk1"/>
                </a:solidFill>
                <a:latin typeface="Arial"/>
                <a:ea typeface="Arial"/>
                <a:cs typeface="Arial"/>
                <a:sym typeface="Arial"/>
              </a:rPr>
              <a:t>Entrada</a:t>
            </a:r>
            <a:r>
              <a:rPr lang="pt-BR" sz="1800" dirty="0">
                <a:solidFill>
                  <a:schemeClr val="dk1"/>
                </a:solidFill>
                <a:latin typeface="Arial"/>
                <a:ea typeface="Arial"/>
                <a:cs typeface="Arial"/>
                <a:sym typeface="Arial"/>
              </a:rPr>
              <a:t>: </a:t>
            </a:r>
            <a:r>
              <a:rPr lang="pt-BR" sz="1800" dirty="0" err="1">
                <a:solidFill>
                  <a:schemeClr val="dk1"/>
                </a:solidFill>
              </a:rPr>
              <a:t>at</a:t>
            </a:r>
            <a:r>
              <a:rPr lang="pt-BR" sz="1800" dirty="0">
                <a:solidFill>
                  <a:schemeClr val="dk1"/>
                </a:solidFill>
              </a:rPr>
              <a:t>, </a:t>
            </a:r>
            <a:r>
              <a:rPr lang="pt-BR" sz="1800" dirty="0" err="1">
                <a:solidFill>
                  <a:schemeClr val="dk1"/>
                </a:solidFill>
                <a:latin typeface="Arial"/>
                <a:ea typeface="Arial"/>
                <a:cs typeface="Arial"/>
                <a:sym typeface="Arial"/>
              </a:rPr>
              <a:t>up</a:t>
            </a:r>
            <a:r>
              <a:rPr lang="pt-BR" sz="1800" dirty="0">
                <a:solidFill>
                  <a:schemeClr val="dk1"/>
                </a:solidFill>
              </a:rPr>
              <a:t>,</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eye</a:t>
            </a:r>
            <a:r>
              <a:rPr lang="pt-BR" sz="1800" dirty="0">
                <a:solidFill>
                  <a:schemeClr val="dk1"/>
                </a:solidFill>
                <a:latin typeface="Arial"/>
                <a:ea typeface="Arial"/>
                <a:cs typeface="Arial"/>
                <a:sym typeface="Arial"/>
              </a:rPr>
              <a:t>: fornecidos em coordenadas do espaço do mundo (3D)</a:t>
            </a:r>
            <a:endParaRPr sz="1100" dirty="0"/>
          </a:p>
          <a:p>
            <a:pPr marL="457200" marR="0" lvl="0" indent="-342900" algn="l" rtl="0">
              <a:spcBef>
                <a:spcPts val="0"/>
              </a:spcBef>
              <a:spcAft>
                <a:spcPts val="0"/>
              </a:spcAft>
              <a:buClr>
                <a:schemeClr val="dk1"/>
              </a:buClr>
              <a:buSzPts val="1800"/>
              <a:buFont typeface="Arial"/>
              <a:buChar char="●"/>
            </a:pPr>
            <a:r>
              <a:rPr lang="pt-BR" sz="1800" b="1" dirty="0">
                <a:solidFill>
                  <a:schemeClr val="dk1"/>
                </a:solidFill>
                <a:latin typeface="Arial"/>
                <a:ea typeface="Arial"/>
                <a:cs typeface="Arial"/>
                <a:sym typeface="Arial"/>
              </a:rPr>
              <a:t>Saída</a:t>
            </a:r>
            <a:r>
              <a:rPr lang="pt-BR" sz="1800" dirty="0">
                <a:solidFill>
                  <a:schemeClr val="dk1"/>
                </a:solidFill>
                <a:latin typeface="Arial"/>
                <a:ea typeface="Arial"/>
                <a:cs typeface="Arial"/>
                <a:sym typeface="Arial"/>
              </a:rPr>
              <a:t>: matriz de transformação do espaço do mundo para o espaço da câmera</a:t>
            </a:r>
            <a:endParaRPr sz="1100" dirty="0"/>
          </a:p>
        </p:txBody>
      </p:sp>
      <p:cxnSp>
        <p:nvCxnSpPr>
          <p:cNvPr id="390" name="Google Shape;390;p39"/>
          <p:cNvCxnSpPr>
            <a:cxnSpLocks/>
          </p:cNvCxnSpPr>
          <p:nvPr/>
        </p:nvCxnSpPr>
        <p:spPr>
          <a:xfrm flipH="1">
            <a:off x="3026004" y="3002031"/>
            <a:ext cx="1816345" cy="73016"/>
          </a:xfrm>
          <a:prstGeom prst="straightConnector1">
            <a:avLst/>
          </a:prstGeom>
          <a:noFill/>
          <a:ln w="38100" cap="flat" cmpd="sng">
            <a:solidFill>
              <a:schemeClr val="lt1"/>
            </a:solidFill>
            <a:prstDash val="dash"/>
            <a:round/>
            <a:headEnd type="none" w="sm" len="sm"/>
            <a:tailEnd type="diamond" w="med" len="med"/>
          </a:ln>
        </p:spPr>
      </p:cxnSp>
      <p:cxnSp>
        <p:nvCxnSpPr>
          <p:cNvPr id="391" name="Google Shape;391;p39"/>
          <p:cNvCxnSpPr/>
          <p:nvPr/>
        </p:nvCxnSpPr>
        <p:spPr>
          <a:xfrm rot="10800000">
            <a:off x="4842349" y="2212486"/>
            <a:ext cx="1" cy="783772"/>
          </a:xfrm>
          <a:prstGeom prst="straightConnector1">
            <a:avLst/>
          </a:prstGeom>
          <a:noFill/>
          <a:ln w="57150" cap="flat" cmpd="sng">
            <a:solidFill>
              <a:schemeClr val="lt1"/>
            </a:solidFill>
            <a:prstDash val="solid"/>
            <a:round/>
            <a:headEnd type="oval" w="med" len="med"/>
            <a:tailEnd type="triangle" w="med" len="med"/>
          </a:ln>
        </p:spPr>
      </p:cxnSp>
      <p:sp>
        <p:nvSpPr>
          <p:cNvPr id="392" name="Google Shape;392;p39"/>
          <p:cNvSpPr/>
          <p:nvPr/>
        </p:nvSpPr>
        <p:spPr>
          <a:xfrm>
            <a:off x="3368979" y="1852656"/>
            <a:ext cx="1624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up</a:t>
            </a:r>
            <a:endParaRPr lang="pt-BR" sz="1500" b="1" dirty="0">
              <a:solidFill>
                <a:schemeClr val="lt1"/>
              </a:solidFill>
              <a:latin typeface="Arial"/>
              <a:ea typeface="Arial"/>
              <a:cs typeface="Arial"/>
              <a:sym typeface="Arial"/>
            </a:endParaRPr>
          </a:p>
          <a:p>
            <a:pPr marL="0" marR="0" lvl="0" indent="0" algn="ctr" rtl="0">
              <a:spcBef>
                <a:spcPts val="0"/>
              </a:spcBef>
              <a:spcAft>
                <a:spcPts val="0"/>
              </a:spcAft>
              <a:buNone/>
            </a:pPr>
            <a:r>
              <a:rPr lang="pt-BR" sz="1500" b="1" dirty="0">
                <a:solidFill>
                  <a:schemeClr val="lt1"/>
                </a:solidFill>
              </a:rPr>
              <a:t>(</a:t>
            </a:r>
            <a:r>
              <a:rPr lang="pt-BR" sz="1500" b="1" dirty="0">
                <a:solidFill>
                  <a:schemeClr val="lt1"/>
                </a:solidFill>
                <a:latin typeface="Arial"/>
                <a:ea typeface="Arial"/>
                <a:cs typeface="Arial"/>
                <a:sym typeface="Arial"/>
              </a:rPr>
              <a:t>para cima)</a:t>
            </a:r>
            <a:endParaRPr sz="1100" dirty="0"/>
          </a:p>
        </p:txBody>
      </p:sp>
      <p:sp>
        <p:nvSpPr>
          <p:cNvPr id="393" name="Google Shape;393;p39"/>
          <p:cNvSpPr/>
          <p:nvPr/>
        </p:nvSpPr>
        <p:spPr>
          <a:xfrm>
            <a:off x="1673005" y="3124466"/>
            <a:ext cx="2705997" cy="40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rPr>
              <a:t>at</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rPr>
              <a:t>(mira</a:t>
            </a:r>
            <a:r>
              <a:rPr lang="pt-BR" sz="1500" b="1" dirty="0">
                <a:solidFill>
                  <a:schemeClr val="lt1"/>
                </a:solidFill>
                <a:latin typeface="Arial"/>
                <a:ea typeface="Arial"/>
                <a:cs typeface="Arial"/>
                <a:sym typeface="Arial"/>
              </a:rPr>
              <a:t>)</a:t>
            </a:r>
            <a:endParaRPr sz="1100" dirty="0"/>
          </a:p>
        </p:txBody>
      </p:sp>
      <p:sp>
        <p:nvSpPr>
          <p:cNvPr id="394" name="Google Shape;394;p39"/>
          <p:cNvSpPr/>
          <p:nvPr/>
        </p:nvSpPr>
        <p:spPr>
          <a:xfrm>
            <a:off x="3656505" y="3049672"/>
            <a:ext cx="23706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eye</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latin typeface="Arial"/>
                <a:ea typeface="Arial"/>
                <a:cs typeface="Arial"/>
                <a:sym typeface="Arial"/>
              </a:rPr>
              <a:t>(ponto de vista)</a:t>
            </a:r>
            <a:endParaRPr sz="1100" dirty="0"/>
          </a:p>
        </p:txBody>
      </p:sp>
      <p:sp>
        <p:nvSpPr>
          <p:cNvPr id="2" name="Text Placeholder 2">
            <a:extLst>
              <a:ext uri="{FF2B5EF4-FFF2-40B4-BE49-F238E27FC236}">
                <a16:creationId xmlns:a16="http://schemas.microsoft.com/office/drawing/2014/main" id="{EC88E0E8-0D9A-EE9D-526A-C73ECB958DEF}"/>
              </a:ext>
            </a:extLst>
          </p:cNvPr>
          <p:cNvSpPr>
            <a:spLocks noGrp="1"/>
          </p:cNvSpPr>
          <p:nvPr>
            <p:ph type="body" idx="1"/>
          </p:nvPr>
        </p:nvSpPr>
        <p:spPr>
          <a:xfrm>
            <a:off x="390548" y="838985"/>
            <a:ext cx="8428232" cy="741219"/>
          </a:xfrm>
        </p:spPr>
        <p:txBody>
          <a:bodyPr/>
          <a:lstStyle/>
          <a:p>
            <a:r>
              <a:rPr lang="pt-BR" dirty="0"/>
              <a:t>Outra opção é posicionar e indicando onde olhar.</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Antes de Começarmos</a:t>
            </a:r>
            <a:endParaRPr/>
          </a:p>
        </p:txBody>
      </p:sp>
      <p:sp>
        <p:nvSpPr>
          <p:cNvPr id="34" name="Google Shape;34;p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Conceitos matemáticos da aula de hoje:</a:t>
            </a:r>
            <a:endParaRPr/>
          </a:p>
          <a:p>
            <a:pPr marL="0" lvl="0" indent="0" algn="l" rtl="0">
              <a:spcBef>
                <a:spcPts val="400"/>
              </a:spcBef>
              <a:spcAft>
                <a:spcPts val="0"/>
              </a:spcAft>
              <a:buClr>
                <a:schemeClr val="dk1"/>
              </a:buClr>
              <a:buSzPts val="2000"/>
              <a:buFont typeface="Verdana"/>
              <a:buNone/>
            </a:pPr>
            <a:r>
              <a:rPr lang="pt-BR"/>
              <a:t>	Matriz Inversa</a:t>
            </a:r>
            <a:endParaRPr/>
          </a:p>
          <a:p>
            <a:pPr marL="0" lvl="0" indent="0" algn="l" rtl="0">
              <a:spcBef>
                <a:spcPts val="400"/>
              </a:spcBef>
              <a:spcAft>
                <a:spcPts val="0"/>
              </a:spcAft>
              <a:buClr>
                <a:schemeClr val="dk1"/>
              </a:buClr>
              <a:buSzPts val="2000"/>
              <a:buFont typeface="Verdana"/>
              <a:buNone/>
            </a:pPr>
            <a:r>
              <a:rPr lang="pt-BR"/>
              <a:t>	Mudança de Base / Mudança de Sistema de Coordenadas</a:t>
            </a:r>
            <a:endParaRPr/>
          </a:p>
        </p:txBody>
      </p:sp>
      <p:sp>
        <p:nvSpPr>
          <p:cNvPr id="35" name="Google Shape;35;p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3"/>
          <p:cNvPicPr preferRelativeResize="0"/>
          <p:nvPr/>
        </p:nvPicPr>
        <p:blipFill rotWithShape="1">
          <a:blip r:embed="rId3">
            <a:alphaModFix/>
          </a:blip>
          <a:srcRect l="36083" r="29613"/>
          <a:stretch/>
        </p:blipFill>
        <p:spPr>
          <a:xfrm rot="-2944247" flipH="1">
            <a:off x="4157549" y="1557558"/>
            <a:ext cx="2045300" cy="2105037"/>
          </a:xfrm>
          <a:prstGeom prst="rect">
            <a:avLst/>
          </a:prstGeom>
          <a:noFill/>
          <a:ln>
            <a:noFill/>
          </a:ln>
        </p:spPr>
      </p:pic>
      <p:sp>
        <p:nvSpPr>
          <p:cNvPr id="437" name="Google Shape;437;p43"/>
          <p:cNvSpPr txBox="1"/>
          <p:nvPr/>
        </p:nvSpPr>
        <p:spPr>
          <a:xfrm>
            <a:off x="4427894" y="1979017"/>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00FF00"/>
                </a:solidFill>
              </a:rPr>
              <a:t>v</a:t>
            </a:r>
            <a:endParaRPr sz="2000" b="1">
              <a:solidFill>
                <a:srgbClr val="00FF00"/>
              </a:solidFill>
            </a:endParaRPr>
          </a:p>
        </p:txBody>
      </p:sp>
      <p:pic>
        <p:nvPicPr>
          <p:cNvPr id="438" name="Google Shape;438;p43"/>
          <p:cNvPicPr preferRelativeResize="0"/>
          <p:nvPr/>
        </p:nvPicPr>
        <p:blipFill>
          <a:blip r:embed="rId4">
            <a:alphaModFix/>
          </a:blip>
          <a:stretch>
            <a:fillRect/>
          </a:stretch>
        </p:blipFill>
        <p:spPr>
          <a:xfrm>
            <a:off x="6797800" y="1445326"/>
            <a:ext cx="1376700" cy="1376700"/>
          </a:xfrm>
          <a:prstGeom prst="rect">
            <a:avLst/>
          </a:prstGeom>
          <a:noFill/>
          <a:ln>
            <a:noFill/>
          </a:ln>
        </p:spPr>
      </p:pic>
      <p:sp>
        <p:nvSpPr>
          <p:cNvPr id="439" name="Google Shape;439;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Identificando coordenadas ortonormais</a:t>
            </a:r>
            <a:endParaRPr/>
          </a:p>
        </p:txBody>
      </p:sp>
      <p:sp>
        <p:nvSpPr>
          <p:cNvPr id="440" name="Google Shape;440;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40</a:t>
            </a:fld>
            <a:endParaRPr/>
          </a:p>
        </p:txBody>
      </p:sp>
      <p:sp>
        <p:nvSpPr>
          <p:cNvPr id="441" name="Google Shape;441;p43"/>
          <p:cNvSpPr txBox="1"/>
          <p:nvPr/>
        </p:nvSpPr>
        <p:spPr>
          <a:xfrm>
            <a:off x="5375725" y="5096750"/>
            <a:ext cx="18246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X é o produto vetorial</a:t>
            </a:r>
            <a:endParaRPr/>
          </a:p>
        </p:txBody>
      </p:sp>
      <p:cxnSp>
        <p:nvCxnSpPr>
          <p:cNvPr id="442" name="Google Shape;442;p43"/>
          <p:cNvCxnSpPr/>
          <p:nvPr/>
        </p:nvCxnSpPr>
        <p:spPr>
          <a:xfrm rot="10800000">
            <a:off x="5123225" y="1340875"/>
            <a:ext cx="0" cy="1296900"/>
          </a:xfrm>
          <a:prstGeom prst="straightConnector1">
            <a:avLst/>
          </a:prstGeom>
          <a:noFill/>
          <a:ln w="28575" cap="flat" cmpd="sng">
            <a:solidFill>
              <a:srgbClr val="FFFF00"/>
            </a:solidFill>
            <a:prstDash val="solid"/>
            <a:round/>
            <a:headEnd type="none" w="med" len="med"/>
            <a:tailEnd type="triangle" w="med" len="med"/>
          </a:ln>
        </p:spPr>
      </p:cxnSp>
      <p:cxnSp>
        <p:nvCxnSpPr>
          <p:cNvPr id="443" name="Google Shape;443;p43"/>
          <p:cNvCxnSpPr/>
          <p:nvPr/>
        </p:nvCxnSpPr>
        <p:spPr>
          <a:xfrm rot="10800000">
            <a:off x="4495750" y="2141206"/>
            <a:ext cx="619800" cy="534900"/>
          </a:xfrm>
          <a:prstGeom prst="straightConnector1">
            <a:avLst/>
          </a:prstGeom>
          <a:noFill/>
          <a:ln w="28575" cap="flat" cmpd="sng">
            <a:solidFill>
              <a:srgbClr val="00FF00"/>
            </a:solidFill>
            <a:prstDash val="solid"/>
            <a:round/>
            <a:headEnd type="none" w="med" len="med"/>
            <a:tailEnd type="triangle" w="med" len="med"/>
          </a:ln>
        </p:spPr>
      </p:cxnSp>
      <p:sp>
        <p:nvSpPr>
          <p:cNvPr id="444" name="Google Shape;444;p43"/>
          <p:cNvSpPr txBox="1"/>
          <p:nvPr/>
        </p:nvSpPr>
        <p:spPr>
          <a:xfrm>
            <a:off x="5084719" y="2472821"/>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00FFFF"/>
                </a:solidFill>
              </a:rPr>
              <a:t>w</a:t>
            </a:r>
            <a:endParaRPr sz="2000" b="1">
              <a:solidFill>
                <a:srgbClr val="00FFFF"/>
              </a:solidFill>
            </a:endParaRPr>
          </a:p>
        </p:txBody>
      </p:sp>
      <p:cxnSp>
        <p:nvCxnSpPr>
          <p:cNvPr id="445" name="Google Shape;445;p43"/>
          <p:cNvCxnSpPr/>
          <p:nvPr/>
        </p:nvCxnSpPr>
        <p:spPr>
          <a:xfrm rot="10800000" flipH="1">
            <a:off x="5138285" y="2292010"/>
            <a:ext cx="1881000" cy="368400"/>
          </a:xfrm>
          <a:prstGeom prst="straightConnector1">
            <a:avLst/>
          </a:prstGeom>
          <a:noFill/>
          <a:ln w="28575" cap="flat" cmpd="sng">
            <a:solidFill>
              <a:schemeClr val="accent6"/>
            </a:solidFill>
            <a:prstDash val="solid"/>
            <a:round/>
            <a:headEnd type="none" w="med" len="med"/>
            <a:tailEnd type="triangle" w="med" len="med"/>
          </a:ln>
        </p:spPr>
      </p:cxnSp>
      <p:cxnSp>
        <p:nvCxnSpPr>
          <p:cNvPr id="446" name="Google Shape;446;p43"/>
          <p:cNvCxnSpPr/>
          <p:nvPr/>
        </p:nvCxnSpPr>
        <p:spPr>
          <a:xfrm rot="10800000" flipH="1">
            <a:off x="5123235" y="2540710"/>
            <a:ext cx="644400" cy="119700"/>
          </a:xfrm>
          <a:prstGeom prst="straightConnector1">
            <a:avLst/>
          </a:prstGeom>
          <a:noFill/>
          <a:ln w="28575" cap="flat" cmpd="sng">
            <a:solidFill>
              <a:srgbClr val="00FFFF"/>
            </a:solidFill>
            <a:prstDash val="solid"/>
            <a:round/>
            <a:headEnd type="none" w="med" len="med"/>
            <a:tailEnd type="triangle" w="med" len="med"/>
          </a:ln>
        </p:spPr>
      </p:cxnSp>
      <p:cxnSp>
        <p:nvCxnSpPr>
          <p:cNvPr id="447" name="Google Shape;447;p43"/>
          <p:cNvCxnSpPr/>
          <p:nvPr/>
        </p:nvCxnSpPr>
        <p:spPr>
          <a:xfrm flipH="1">
            <a:off x="4735035" y="2660410"/>
            <a:ext cx="388200" cy="593100"/>
          </a:xfrm>
          <a:prstGeom prst="straightConnector1">
            <a:avLst/>
          </a:prstGeom>
          <a:noFill/>
          <a:ln w="28575" cap="flat" cmpd="sng">
            <a:solidFill>
              <a:srgbClr val="FF0000"/>
            </a:solidFill>
            <a:prstDash val="solid"/>
            <a:round/>
            <a:headEnd type="none" w="med" len="med"/>
            <a:tailEnd type="triangle" w="med" len="med"/>
          </a:ln>
        </p:spPr>
      </p:cxnSp>
      <p:sp>
        <p:nvSpPr>
          <p:cNvPr id="448" name="Google Shape;448;p43"/>
          <p:cNvSpPr txBox="1"/>
          <p:nvPr/>
        </p:nvSpPr>
        <p:spPr>
          <a:xfrm>
            <a:off x="6186221" y="2764994"/>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at (ponto)</a:t>
            </a:r>
            <a:endParaRPr/>
          </a:p>
        </p:txBody>
      </p:sp>
      <p:sp>
        <p:nvSpPr>
          <p:cNvPr id="449" name="Google Shape;449;p43"/>
          <p:cNvSpPr txBox="1"/>
          <p:nvPr/>
        </p:nvSpPr>
        <p:spPr>
          <a:xfrm>
            <a:off x="3190350" y="1969225"/>
            <a:ext cx="869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eye (ponto)</a:t>
            </a:r>
            <a:endParaRPr/>
          </a:p>
        </p:txBody>
      </p:sp>
      <p:cxnSp>
        <p:nvCxnSpPr>
          <p:cNvPr id="450" name="Google Shape;450;p43"/>
          <p:cNvCxnSpPr/>
          <p:nvPr/>
        </p:nvCxnSpPr>
        <p:spPr>
          <a:xfrm>
            <a:off x="3897950" y="2344821"/>
            <a:ext cx="1175700" cy="326400"/>
          </a:xfrm>
          <a:prstGeom prst="straightConnector1">
            <a:avLst/>
          </a:prstGeom>
          <a:noFill/>
          <a:ln w="9525" cap="flat" cmpd="sng">
            <a:solidFill>
              <a:schemeClr val="dk2"/>
            </a:solidFill>
            <a:prstDash val="solid"/>
            <a:round/>
            <a:headEnd type="none" w="med" len="med"/>
            <a:tailEnd type="triangle" w="med" len="med"/>
          </a:ln>
        </p:spPr>
      </p:cxnSp>
      <p:sp>
        <p:nvSpPr>
          <p:cNvPr id="451" name="Google Shape;451;p43"/>
          <p:cNvSpPr txBox="1"/>
          <p:nvPr/>
        </p:nvSpPr>
        <p:spPr>
          <a:xfrm>
            <a:off x="5084729" y="1114760"/>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rgbClr val="BF9000"/>
                </a:solidFill>
              </a:rPr>
              <a:t>up (vetor)</a:t>
            </a:r>
            <a:endParaRPr>
              <a:solidFill>
                <a:srgbClr val="BF9000"/>
              </a:solidFill>
            </a:endParaRPr>
          </a:p>
        </p:txBody>
      </p:sp>
      <p:sp>
        <p:nvSpPr>
          <p:cNvPr id="452" name="Google Shape;452;p43"/>
          <p:cNvSpPr txBox="1"/>
          <p:nvPr/>
        </p:nvSpPr>
        <p:spPr>
          <a:xfrm>
            <a:off x="4412010" y="2691475"/>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dirty="0" err="1">
                <a:solidFill>
                  <a:srgbClr val="FF0000"/>
                </a:solidFill>
              </a:rPr>
              <a:t>u</a:t>
            </a:r>
            <a:endParaRPr sz="2000" b="1" dirty="0">
              <a:solidFill>
                <a:srgbClr val="FF0000"/>
              </a:solidFill>
            </a:endParaRPr>
          </a:p>
        </p:txBody>
      </p:sp>
      <p:pic>
        <p:nvPicPr>
          <p:cNvPr id="453" name="Google Shape;453;p43" descr="{&quot;code&quot;:&quot;\\begin{lalign*}\n&amp;{w\\,=\\frac{\\text{at}\\;\\text{-}\\;\\text{eye}}{\\left|\\text{at}\\;\\text{-}\\;\\text{eye}\\right|}}\\\\\n&amp;{}\\\\\n&amp;{u\\,=\\frac{w\\;\\times\\,\\text{up}}{\\left|w\\;\\times\\,\\text{up}\\right|}\\,}\\\\\n&amp;{}\\\\\n&amp;{v\\,=\\,\\frac{u\\,\\times\\,w}{\\left|u\\,\\times\\,w\\right|}\\,}\t\n\\end{lalign*}&quot;,&quot;font&quot;:{&quot;size&quot;:23,&quot;family&quot;:&quot;Arial&quot;,&quot;color&quot;:&quot;#000000&quot;},&quot;id&quot;:&quot;2&quot;,&quot;type&quot;:&quot;lalign*&quot;,&quot;backgroundColorModified&quot;:false,&quot;aid&quot;:null,&quot;backgroundColor&quot;:&quot;#FFFFFF&quot;,&quot;ts&quot;:1630453803355,&quot;cs&quot;:&quot;UtQrcp0A7AghGMxWB9ZySQ==&quot;,&quot;size&quot;:{&quot;width&quot;:231.25,&quot;height&quot;:349}}"/>
          <p:cNvPicPr preferRelativeResize="0"/>
          <p:nvPr/>
        </p:nvPicPr>
        <p:blipFill>
          <a:blip r:embed="rId5">
            <a:alphaModFix/>
          </a:blip>
          <a:stretch>
            <a:fillRect/>
          </a:stretch>
        </p:blipFill>
        <p:spPr>
          <a:xfrm>
            <a:off x="417675" y="1085299"/>
            <a:ext cx="2202656" cy="3324225"/>
          </a:xfrm>
          <a:prstGeom prst="rect">
            <a:avLst/>
          </a:prstGeom>
          <a:noFill/>
          <a:ln>
            <a:noFill/>
          </a:ln>
        </p:spPr>
      </p:pic>
      <p:cxnSp>
        <p:nvCxnSpPr>
          <p:cNvPr id="454" name="Google Shape;454;p43"/>
          <p:cNvCxnSpPr/>
          <p:nvPr/>
        </p:nvCxnSpPr>
        <p:spPr>
          <a:xfrm rot="10800000" flipH="1">
            <a:off x="6677165" y="2333173"/>
            <a:ext cx="328800" cy="64350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43"/>
          <p:cNvSpPr/>
          <p:nvPr/>
        </p:nvSpPr>
        <p:spPr>
          <a:xfrm>
            <a:off x="5085388" y="2629504"/>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983652" y="2256848"/>
            <a:ext cx="75300" cy="75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931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a:stretch/>
        </p:blipFill>
        <p:spPr>
          <a:xfrm>
            <a:off x="3859619" y="969968"/>
            <a:ext cx="5002018" cy="1893489"/>
          </a:xfrm>
          <a:prstGeom prst="rect">
            <a:avLst/>
          </a:prstGeom>
          <a:noFill/>
          <a:ln>
            <a:noFill/>
          </a:ln>
        </p:spPr>
      </p:pic>
      <p:sp>
        <p:nvSpPr>
          <p:cNvPr id="400" name="Google Shape;400;p4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Formas de Pensar em Transformações</a:t>
            </a:r>
            <a:endParaRPr/>
          </a:p>
        </p:txBody>
      </p:sp>
      <p:sp>
        <p:nvSpPr>
          <p:cNvPr id="401" name="Google Shape;401;p40"/>
          <p:cNvSpPr txBox="1">
            <a:spLocks noGrp="1"/>
          </p:cNvSpPr>
          <p:nvPr>
            <p:ph type="body" idx="1"/>
          </p:nvPr>
        </p:nvSpPr>
        <p:spPr>
          <a:xfrm>
            <a:off x="390547" y="838986"/>
            <a:ext cx="3649825" cy="17978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Interpretação de transformações apresentada até aqui: </a:t>
            </a:r>
            <a:r>
              <a:rPr lang="pt-BR" sz="1600" b="1"/>
              <a:t>pontos são movidos</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400"/>
              </a:spcBef>
              <a:spcAft>
                <a:spcPts val="0"/>
              </a:spcAft>
              <a:buClr>
                <a:schemeClr val="dk1"/>
              </a:buClr>
              <a:buSzPts val="1600"/>
              <a:buFont typeface="Verdana"/>
              <a:buNone/>
            </a:pPr>
            <a:r>
              <a:rPr lang="pt-BR" sz="1600"/>
              <a:t>Ponto</a:t>
            </a:r>
            <a:r>
              <a:rPr lang="pt-BR"/>
              <a:t> </a:t>
            </a:r>
            <a:r>
              <a:rPr lang="pt-BR" i="1">
                <a:latin typeface="Arial"/>
                <a:ea typeface="Arial"/>
                <a:cs typeface="Arial"/>
                <a:sym typeface="Arial"/>
              </a:rPr>
              <a:t>x </a:t>
            </a:r>
            <a:r>
              <a:rPr lang="pt-BR" sz="1600"/>
              <a:t>foi movido para </a:t>
            </a:r>
            <a:r>
              <a:rPr lang="pt-BR" i="1">
                <a:latin typeface="Arial"/>
                <a:ea typeface="Arial"/>
                <a:cs typeface="Arial"/>
                <a:sym typeface="Arial"/>
              </a:rPr>
              <a:t>f(x)</a:t>
            </a:r>
            <a:endParaRPr sz="1600" i="1">
              <a:latin typeface="Arial"/>
              <a:ea typeface="Arial"/>
              <a:cs typeface="Arial"/>
              <a:sym typeface="Arial"/>
            </a:endParaRPr>
          </a:p>
        </p:txBody>
      </p:sp>
      <p:sp>
        <p:nvSpPr>
          <p:cNvPr id="402" name="Google Shape;402;p4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41</a:t>
            </a:fld>
            <a:endParaRPr/>
          </a:p>
        </p:txBody>
      </p:sp>
      <p:pic>
        <p:nvPicPr>
          <p:cNvPr id="403" name="Google Shape;403;p40"/>
          <p:cNvPicPr preferRelativeResize="0"/>
          <p:nvPr/>
        </p:nvPicPr>
        <p:blipFill rotWithShape="1">
          <a:blip r:embed="rId4">
            <a:alphaModFix/>
          </a:blip>
          <a:srcRect/>
          <a:stretch/>
        </p:blipFill>
        <p:spPr>
          <a:xfrm>
            <a:off x="475013" y="3043401"/>
            <a:ext cx="3565359" cy="2501073"/>
          </a:xfrm>
          <a:prstGeom prst="rect">
            <a:avLst/>
          </a:prstGeom>
          <a:noFill/>
          <a:ln>
            <a:noFill/>
          </a:ln>
        </p:spPr>
      </p:pic>
      <p:cxnSp>
        <p:nvCxnSpPr>
          <p:cNvPr id="404" name="Google Shape;404;p40"/>
          <p:cNvCxnSpPr/>
          <p:nvPr/>
        </p:nvCxnSpPr>
        <p:spPr>
          <a:xfrm>
            <a:off x="205607" y="2995727"/>
            <a:ext cx="8624131" cy="0"/>
          </a:xfrm>
          <a:prstGeom prst="straightConnector1">
            <a:avLst/>
          </a:prstGeom>
          <a:noFill/>
          <a:ln w="28575" cap="flat" cmpd="sng">
            <a:solidFill>
              <a:schemeClr val="dk1"/>
            </a:solidFill>
            <a:prstDash val="solid"/>
            <a:round/>
            <a:headEnd type="none" w="sm" len="sm"/>
            <a:tailEnd type="none" w="sm" len="sm"/>
          </a:ln>
        </p:spPr>
      </p:cxnSp>
      <p:sp>
        <p:nvSpPr>
          <p:cNvPr id="405" name="Google Shape;405;p40"/>
          <p:cNvSpPr txBox="1"/>
          <p:nvPr/>
        </p:nvSpPr>
        <p:spPr>
          <a:xfrm>
            <a:off x="4572000" y="3431640"/>
            <a:ext cx="4289637" cy="1893455"/>
          </a:xfrm>
          <a:prstGeom prst="rect">
            <a:avLst/>
          </a:prstGeom>
          <a:noFill/>
          <a:ln>
            <a:noFill/>
          </a:ln>
        </p:spPr>
        <p:txBody>
          <a:bodyPr spcFirstLastPara="1" wrap="square" lIns="91425" tIns="45700" rIns="91425" bIns="45700" anchor="t" anchorCtr="0">
            <a:normAutofit/>
          </a:bodyPr>
          <a:lstStyle/>
          <a:p>
            <a:pPr marL="0" marR="0" lvl="0" indent="0" algn="l" rtl="0">
              <a:lnSpc>
                <a:spcPct val="101000"/>
              </a:lnSpc>
              <a:spcBef>
                <a:spcPts val="0"/>
              </a:spcBef>
              <a:spcAft>
                <a:spcPts val="0"/>
              </a:spcAft>
              <a:buClr>
                <a:schemeClr val="dk1"/>
              </a:buClr>
              <a:buSzPts val="1600"/>
              <a:buFont typeface="Verdana"/>
              <a:buNone/>
            </a:pPr>
            <a:r>
              <a:rPr lang="pt-BR" sz="1600" b="0">
                <a:solidFill>
                  <a:schemeClr val="dk1"/>
                </a:solidFill>
                <a:latin typeface="Verdana"/>
                <a:ea typeface="Verdana"/>
                <a:cs typeface="Verdana"/>
                <a:sym typeface="Verdana"/>
              </a:rPr>
              <a:t>Outra interpretação é a de que a transformações mudou o sistema de coordenadas, ou seja, a representação de </a:t>
            </a:r>
            <a:r>
              <a:rPr lang="pt-BR" sz="2000" b="0" i="1">
                <a:solidFill>
                  <a:schemeClr val="dk1"/>
                </a:solidFill>
                <a:latin typeface="Arial"/>
                <a:ea typeface="Arial"/>
                <a:cs typeface="Arial"/>
                <a:sym typeface="Arial"/>
              </a:rPr>
              <a:t>x</a:t>
            </a:r>
            <a:r>
              <a:rPr lang="pt-BR" sz="2000" b="0">
                <a:solidFill>
                  <a:schemeClr val="dk1"/>
                </a:solidFill>
                <a:latin typeface="Verdana"/>
                <a:ea typeface="Verdana"/>
                <a:cs typeface="Verdana"/>
                <a:sym typeface="Verdana"/>
              </a:rPr>
              <a:t> </a:t>
            </a:r>
            <a:r>
              <a:rPr lang="pt-BR" sz="1600" b="0">
                <a:solidFill>
                  <a:schemeClr val="dk1"/>
                </a:solidFill>
                <a:latin typeface="Verdana"/>
                <a:ea typeface="Verdana"/>
                <a:cs typeface="Verdana"/>
                <a:sym typeface="Verdana"/>
              </a:rPr>
              <a:t>mudou pois está expresso em um novo sistema de coordenadas, ou seja, </a:t>
            </a:r>
            <a:r>
              <a:rPr lang="pt-BR" sz="1600" b="1">
                <a:solidFill>
                  <a:schemeClr val="dk1"/>
                </a:solidFill>
                <a:latin typeface="Verdana"/>
                <a:ea typeface="Verdana"/>
                <a:cs typeface="Verdana"/>
                <a:sym typeface="Verdana"/>
              </a:rPr>
              <a:t>movemos o mundo</a:t>
            </a:r>
            <a:r>
              <a:rPr lang="pt-BR" sz="1600" b="0">
                <a:solidFill>
                  <a:schemeClr val="dk1"/>
                </a:solidFill>
                <a:latin typeface="Verdana"/>
                <a:ea typeface="Verdana"/>
                <a:cs typeface="Verdana"/>
                <a:sym typeface="Verdana"/>
              </a:rPr>
              <a:t>.</a:t>
            </a:r>
            <a:endParaRPr sz="1600" b="0" i="1">
              <a:solidFill>
                <a:schemeClr val="dk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4" name="Rounded Rectangle 3">
            <a:extLst>
              <a:ext uri="{FF2B5EF4-FFF2-40B4-BE49-F238E27FC236}">
                <a16:creationId xmlns:a16="http://schemas.microsoft.com/office/drawing/2014/main" id="{EDFB32BF-A9C9-84B6-1132-A3AE09D57F39}"/>
              </a:ext>
            </a:extLst>
          </p:cNvPr>
          <p:cNvSpPr/>
          <p:nvPr/>
        </p:nvSpPr>
        <p:spPr>
          <a:xfrm>
            <a:off x="838739" y="1687533"/>
            <a:ext cx="3371512" cy="26653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0" name="Google Shape;60;p8"/>
          <p:cNvPicPr preferRelativeResize="0"/>
          <p:nvPr/>
        </p:nvPicPr>
        <p:blipFill rotWithShape="1">
          <a:blip r:embed="rId3">
            <a:alphaModFix/>
          </a:blip>
          <a:srcRect l="3223" r="87869" b="83834"/>
          <a:stretch>
            <a:fillRect/>
          </a:stretch>
        </p:blipFill>
        <p:spPr>
          <a:xfrm>
            <a:off x="1241865" y="2901189"/>
            <a:ext cx="983944" cy="1185070"/>
          </a:xfrm>
          <a:prstGeom prst="rect">
            <a:avLst/>
          </a:prstGeom>
          <a:noFill/>
          <a:ln>
            <a:noFill/>
          </a:ln>
        </p:spPr>
      </p:pic>
      <p:sp>
        <p:nvSpPr>
          <p:cNvPr id="62" name="Google Shape;62;p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Como fazer essa modificação?</a:t>
            </a:r>
            <a:r>
              <a:rPr lang="pt-BR" sz="1400" dirty="0"/>
              <a:t> </a:t>
            </a:r>
            <a:r>
              <a:rPr lang="pt-BR" sz="2400" dirty="0"/>
              <a:t>(pensando em 2D)</a:t>
            </a:r>
            <a:endParaRPr sz="2400" dirty="0"/>
          </a:p>
        </p:txBody>
      </p:sp>
      <p:sp>
        <p:nvSpPr>
          <p:cNvPr id="64" name="Google Shape;64;p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42</a:t>
            </a:fld>
            <a:endParaRPr/>
          </a:p>
        </p:txBody>
      </p:sp>
      <p:sp>
        <p:nvSpPr>
          <p:cNvPr id="6" name="Rounded Rectangle 5">
            <a:extLst>
              <a:ext uri="{FF2B5EF4-FFF2-40B4-BE49-F238E27FC236}">
                <a16:creationId xmlns:a16="http://schemas.microsoft.com/office/drawing/2014/main" id="{5B1578C6-9851-ACE0-822D-2D40567250BD}"/>
              </a:ext>
            </a:extLst>
          </p:cNvPr>
          <p:cNvSpPr/>
          <p:nvPr/>
        </p:nvSpPr>
        <p:spPr>
          <a:xfrm>
            <a:off x="5111676" y="1687533"/>
            <a:ext cx="3371512" cy="2665379"/>
          </a:xfrm>
          <a:prstGeom prst="round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Google Shape;60;p8">
            <a:extLst>
              <a:ext uri="{FF2B5EF4-FFF2-40B4-BE49-F238E27FC236}">
                <a16:creationId xmlns:a16="http://schemas.microsoft.com/office/drawing/2014/main" id="{61E637ED-FF1E-4EB6-4C55-639D17041BB8}"/>
              </a:ext>
            </a:extLst>
          </p:cNvPr>
          <p:cNvPicPr preferRelativeResize="0"/>
          <p:nvPr/>
        </p:nvPicPr>
        <p:blipFill rotWithShape="1">
          <a:blip r:embed="rId3">
            <a:alphaModFix/>
          </a:blip>
          <a:srcRect l="3223" r="87869" b="83834"/>
          <a:stretch>
            <a:fillRect/>
          </a:stretch>
        </p:blipFill>
        <p:spPr>
          <a:xfrm rot="18908625">
            <a:off x="6156826" y="2842437"/>
            <a:ext cx="611798" cy="736854"/>
          </a:xfrm>
          <a:prstGeom prst="rect">
            <a:avLst/>
          </a:prstGeom>
          <a:noFill/>
          <a:ln>
            <a:noFill/>
          </a:ln>
        </p:spPr>
      </p:pic>
      <p:sp>
        <p:nvSpPr>
          <p:cNvPr id="8" name="Right Arrow 7">
            <a:extLst>
              <a:ext uri="{FF2B5EF4-FFF2-40B4-BE49-F238E27FC236}">
                <a16:creationId xmlns:a16="http://schemas.microsoft.com/office/drawing/2014/main" id="{85CC11A5-5235-4476-52D3-D7B06FFDED4F}"/>
              </a:ext>
            </a:extLst>
          </p:cNvPr>
          <p:cNvSpPr/>
          <p:nvPr/>
        </p:nvSpPr>
        <p:spPr>
          <a:xfrm>
            <a:off x="4427912" y="2753885"/>
            <a:ext cx="505839" cy="53267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06921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a:extLst>
            <a:ext uri="{FF2B5EF4-FFF2-40B4-BE49-F238E27FC236}">
              <a16:creationId xmlns:a16="http://schemas.microsoft.com/office/drawing/2014/main" id="{9C48FE38-D6B6-0B35-CF1B-921FC7E3049D}"/>
            </a:ext>
          </a:extLst>
        </p:cNvPr>
        <p:cNvGrpSpPr/>
        <p:nvPr/>
      </p:nvGrpSpPr>
      <p:grpSpPr>
        <a:xfrm>
          <a:off x="0" y="0"/>
          <a:ext cx="0" cy="0"/>
          <a:chOff x="0" y="0"/>
          <a:chExt cx="0" cy="0"/>
        </a:xfrm>
      </p:grpSpPr>
      <p:sp>
        <p:nvSpPr>
          <p:cNvPr id="63" name="Google Shape;63;p8">
            <a:extLst>
              <a:ext uri="{FF2B5EF4-FFF2-40B4-BE49-F238E27FC236}">
                <a16:creationId xmlns:a16="http://schemas.microsoft.com/office/drawing/2014/main" id="{EE70992C-34DA-2642-477D-5DF99BE612CB}"/>
              </a:ext>
            </a:extLst>
          </p:cNvPr>
          <p:cNvSpPr txBox="1">
            <a:spLocks noGrp="1"/>
          </p:cNvSpPr>
          <p:nvPr>
            <p:ph type="body" idx="1"/>
          </p:nvPr>
        </p:nvSpPr>
        <p:spPr>
          <a:xfrm>
            <a:off x="390548" y="838985"/>
            <a:ext cx="75108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Interpretação 1: transforme os pontos do objeto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dirty="0"/>
              <a:t>Interpretação 2: transforme o sistema de coordenadas</a:t>
            </a:r>
            <a:endParaRPr dirty="0"/>
          </a:p>
          <a:p>
            <a:pPr marL="0" lvl="0" indent="0" algn="l" rtl="0">
              <a:spcBef>
                <a:spcPts val="400"/>
              </a:spcBef>
              <a:spcAft>
                <a:spcPts val="0"/>
              </a:spcAft>
              <a:buClr>
                <a:schemeClr val="dk1"/>
              </a:buClr>
              <a:buSzPts val="2000"/>
              <a:buFont typeface="Verdana"/>
              <a:buNone/>
            </a:pPr>
            <a:endParaRPr dirty="0"/>
          </a:p>
        </p:txBody>
      </p:sp>
      <p:pic>
        <p:nvPicPr>
          <p:cNvPr id="60" name="Google Shape;60;p8">
            <a:extLst>
              <a:ext uri="{FF2B5EF4-FFF2-40B4-BE49-F238E27FC236}">
                <a16:creationId xmlns:a16="http://schemas.microsoft.com/office/drawing/2014/main" id="{72716A13-6097-168F-D2DB-1B730744787B}"/>
              </a:ext>
            </a:extLst>
          </p:cNvPr>
          <p:cNvPicPr preferRelativeResize="0"/>
          <p:nvPr/>
        </p:nvPicPr>
        <p:blipFill rotWithShape="1">
          <a:blip r:embed="rId3">
            <a:alphaModFix/>
          </a:blip>
          <a:srcRect b="61757"/>
          <a:stretch/>
        </p:blipFill>
        <p:spPr>
          <a:xfrm>
            <a:off x="912948" y="1205432"/>
            <a:ext cx="6988406" cy="1773800"/>
          </a:xfrm>
          <a:prstGeom prst="rect">
            <a:avLst/>
          </a:prstGeom>
          <a:noFill/>
          <a:ln>
            <a:noFill/>
          </a:ln>
        </p:spPr>
      </p:pic>
      <p:pic>
        <p:nvPicPr>
          <p:cNvPr id="61" name="Google Shape;61;p8">
            <a:extLst>
              <a:ext uri="{FF2B5EF4-FFF2-40B4-BE49-F238E27FC236}">
                <a16:creationId xmlns:a16="http://schemas.microsoft.com/office/drawing/2014/main" id="{B7CB61F3-1500-27B8-8999-4B8E85D91DA6}"/>
              </a:ext>
            </a:extLst>
          </p:cNvPr>
          <p:cNvPicPr preferRelativeResize="0"/>
          <p:nvPr/>
        </p:nvPicPr>
        <p:blipFill rotWithShape="1">
          <a:blip r:embed="rId3">
            <a:alphaModFix/>
          </a:blip>
          <a:srcRect t="54506"/>
          <a:stretch/>
        </p:blipFill>
        <p:spPr>
          <a:xfrm>
            <a:off x="912949" y="3538152"/>
            <a:ext cx="6988406" cy="2110023"/>
          </a:xfrm>
          <a:prstGeom prst="rect">
            <a:avLst/>
          </a:prstGeom>
          <a:noFill/>
          <a:ln>
            <a:noFill/>
          </a:ln>
        </p:spPr>
      </p:pic>
      <p:sp>
        <p:nvSpPr>
          <p:cNvPr id="62" name="Google Shape;62;p8">
            <a:extLst>
              <a:ext uri="{FF2B5EF4-FFF2-40B4-BE49-F238E27FC236}">
                <a16:creationId xmlns:a16="http://schemas.microsoft.com/office/drawing/2014/main" id="{2BCDBFF1-3DE1-E361-675F-99401E480515}"/>
              </a:ext>
            </a:extLst>
          </p:cNvPr>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Duas interpretações para uma transformação</a:t>
            </a:r>
            <a:endParaRPr/>
          </a:p>
        </p:txBody>
      </p:sp>
      <p:sp>
        <p:nvSpPr>
          <p:cNvPr id="64" name="Google Shape;64;p8">
            <a:extLst>
              <a:ext uri="{FF2B5EF4-FFF2-40B4-BE49-F238E27FC236}">
                <a16:creationId xmlns:a16="http://schemas.microsoft.com/office/drawing/2014/main" id="{347FFE1A-EFA5-3606-F069-A3F77CE8EF08}"/>
              </a:ext>
            </a:extLst>
          </p:cNvPr>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43</a:t>
            </a:fld>
            <a:endParaRPr/>
          </a:p>
        </p:txBody>
      </p:sp>
    </p:spTree>
    <p:extLst>
      <p:ext uri="{BB962C8B-B14F-4D97-AF65-F5344CB8AC3E}">
        <p14:creationId xmlns:p14="http://schemas.microsoft.com/office/powerpoint/2010/main" val="25513543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Função "LookAt"</a:t>
            </a:r>
            <a:endParaRPr/>
          </a:p>
        </p:txBody>
      </p:sp>
      <p:sp>
        <p:nvSpPr>
          <p:cNvPr id="411" name="Google Shape;411;p41"/>
          <p:cNvSpPr txBox="1">
            <a:spLocks noGrp="1"/>
          </p:cNvSpPr>
          <p:nvPr>
            <p:ph type="body" idx="1"/>
          </p:nvPr>
        </p:nvSpPr>
        <p:spPr>
          <a:xfrm>
            <a:off x="390548" y="838985"/>
            <a:ext cx="8428232" cy="11029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 função LookAt cria uma matriz de visualização (LookAt Matrix) que transforma vértices do espaço do mundo para o espaço da câmera (View).</a:t>
            </a:r>
            <a:endParaRPr/>
          </a:p>
        </p:txBody>
      </p:sp>
      <p:sp>
        <p:nvSpPr>
          <p:cNvPr id="412" name="Google Shape;412;p4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44</a:t>
            </a:fld>
            <a:endParaRPr/>
          </a:p>
        </p:txBody>
      </p:sp>
      <p:sp>
        <p:nvSpPr>
          <p:cNvPr id="413" name="Google Shape;413;p41"/>
          <p:cNvSpPr txBox="1"/>
          <p:nvPr/>
        </p:nvSpPr>
        <p:spPr>
          <a:xfrm>
            <a:off x="4742400" y="5345550"/>
            <a:ext cx="3588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900" u="sng">
                <a:solidFill>
                  <a:schemeClr val="hlink"/>
                </a:solidFill>
                <a:hlinkClick r:id="rId3"/>
              </a:rPr>
              <a:t>http://www.songho.ca/opengl/gl_camera.html</a:t>
            </a:r>
            <a:r>
              <a:rPr lang="pt-BR" sz="900"/>
              <a:t> </a:t>
            </a:r>
            <a:endParaRPr sz="900"/>
          </a:p>
        </p:txBody>
      </p:sp>
      <p:pic>
        <p:nvPicPr>
          <p:cNvPr id="414" name="Google Shape;414;p41"/>
          <p:cNvPicPr preferRelativeResize="0"/>
          <p:nvPr/>
        </p:nvPicPr>
        <p:blipFill>
          <a:blip r:embed="rId4">
            <a:alphaModFix/>
          </a:blip>
          <a:stretch>
            <a:fillRect/>
          </a:stretch>
        </p:blipFill>
        <p:spPr>
          <a:xfrm>
            <a:off x="2667000" y="2151247"/>
            <a:ext cx="3810000" cy="2857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Exemplo: Transformação Simples de Câmera</a:t>
            </a:r>
            <a:endParaRPr/>
          </a:p>
        </p:txBody>
      </p:sp>
      <p:sp>
        <p:nvSpPr>
          <p:cNvPr id="421" name="Google Shape;421;p42"/>
          <p:cNvSpPr txBox="1">
            <a:spLocks noGrp="1"/>
          </p:cNvSpPr>
          <p:nvPr>
            <p:ph type="body" idx="1"/>
          </p:nvPr>
        </p:nvSpPr>
        <p:spPr>
          <a:xfrm>
            <a:off x="390548" y="838985"/>
            <a:ext cx="8428232" cy="89554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Considere um objeto posicionado no mundo.</a:t>
            </a:r>
            <a:endParaRPr/>
          </a:p>
          <a:p>
            <a:pPr marL="0" lvl="0" indent="0" algn="l" rtl="0">
              <a:spcBef>
                <a:spcPts val="400"/>
              </a:spcBef>
              <a:spcAft>
                <a:spcPts val="0"/>
              </a:spcAft>
              <a:buClr>
                <a:schemeClr val="dk1"/>
              </a:buClr>
              <a:buSzPts val="2000"/>
              <a:buFont typeface="Verdana"/>
              <a:buNone/>
            </a:pPr>
            <a:r>
              <a:rPr lang="pt-BR"/>
              <a:t>Considere a câmera na posição (4, 2, 0), olhando pelo eixo X.</a:t>
            </a:r>
            <a:endParaRPr/>
          </a:p>
        </p:txBody>
      </p:sp>
      <p:sp>
        <p:nvSpPr>
          <p:cNvPr id="422" name="Google Shape;422;p4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45</a:t>
            </a:fld>
            <a:endParaRPr/>
          </a:p>
        </p:txBody>
      </p:sp>
      <p:grpSp>
        <p:nvGrpSpPr>
          <p:cNvPr id="423" name="Google Shape;423;p42"/>
          <p:cNvGrpSpPr/>
          <p:nvPr/>
        </p:nvGrpSpPr>
        <p:grpSpPr>
          <a:xfrm>
            <a:off x="893293" y="1627719"/>
            <a:ext cx="6809989" cy="2347275"/>
            <a:chOff x="934826" y="1564849"/>
            <a:chExt cx="6919386" cy="2384982"/>
          </a:xfrm>
        </p:grpSpPr>
        <p:pic>
          <p:nvPicPr>
            <p:cNvPr id="424" name="Google Shape;424;p42"/>
            <p:cNvPicPr preferRelativeResize="0"/>
            <p:nvPr/>
          </p:nvPicPr>
          <p:blipFill rotWithShape="1">
            <a:blip r:embed="rId3">
              <a:alphaModFix/>
            </a:blip>
            <a:srcRect t="2509"/>
            <a:stretch/>
          </p:blipFill>
          <p:spPr>
            <a:xfrm>
              <a:off x="1069390" y="1564849"/>
              <a:ext cx="6784822" cy="2384982"/>
            </a:xfrm>
            <a:prstGeom prst="rect">
              <a:avLst/>
            </a:prstGeom>
            <a:noFill/>
            <a:ln>
              <a:noFill/>
            </a:ln>
          </p:spPr>
        </p:pic>
        <p:sp>
          <p:nvSpPr>
            <p:cNvPr id="425" name="Google Shape;425;p42"/>
            <p:cNvSpPr/>
            <p:nvPr/>
          </p:nvSpPr>
          <p:spPr>
            <a:xfrm>
              <a:off x="2545238" y="2158738"/>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42"/>
            <p:cNvSpPr/>
            <p:nvPr/>
          </p:nvSpPr>
          <p:spPr>
            <a:xfrm>
              <a:off x="1962347" y="3282099"/>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42"/>
            <p:cNvSpPr/>
            <p:nvPr/>
          </p:nvSpPr>
          <p:spPr>
            <a:xfrm>
              <a:off x="934826" y="2757340"/>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28" name="Google Shape;428;p42"/>
          <p:cNvSpPr txBox="1"/>
          <p:nvPr/>
        </p:nvSpPr>
        <p:spPr>
          <a:xfrm>
            <a:off x="190369" y="3980469"/>
            <a:ext cx="8793373" cy="143026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700"/>
              <a:buFont typeface="Verdana"/>
              <a:buNone/>
            </a:pPr>
            <a:r>
              <a:rPr lang="pt-BR" sz="1700" b="0">
                <a:solidFill>
                  <a:schemeClr val="dk1"/>
                </a:solidFill>
                <a:latin typeface="Verdana"/>
                <a:ea typeface="Verdana"/>
                <a:cs typeface="Verdana"/>
                <a:sym typeface="Verdana"/>
              </a:rPr>
              <a:t>Quais transformações no sistema de coordenadas são necessárias para colocar a câmera na origem vendo pelo eixo –Z?</a:t>
            </a:r>
            <a:endParaRPr/>
          </a:p>
        </p:txBody>
      </p:sp>
      <p:sp>
        <p:nvSpPr>
          <p:cNvPr id="429" name="Google Shape;429;p42"/>
          <p:cNvSpPr/>
          <p:nvPr/>
        </p:nvSpPr>
        <p:spPr>
          <a:xfrm>
            <a:off x="1387298" y="5366600"/>
            <a:ext cx="6642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 A conveniência de fazer essa mudança de sistema de coordenadas ficará logo clara!</a:t>
            </a:r>
            <a:endParaRPr/>
          </a:p>
        </p:txBody>
      </p:sp>
      <p:sp>
        <p:nvSpPr>
          <p:cNvPr id="430" name="Google Shape;430;p42"/>
          <p:cNvSpPr txBox="1"/>
          <p:nvPr/>
        </p:nvSpPr>
        <p:spPr>
          <a:xfrm>
            <a:off x="331750" y="4568400"/>
            <a:ext cx="8652000" cy="769411"/>
          </a:xfrm>
          <a:prstGeom prst="rect">
            <a:avLst/>
          </a:prstGeom>
          <a:noFill/>
          <a:ln>
            <a:noFill/>
          </a:ln>
        </p:spPr>
        <p:txBody>
          <a:bodyPr spcFirstLastPara="1" wrap="square" lIns="91425" tIns="91425" rIns="91425" bIns="91425" anchor="t" anchorCtr="0">
            <a:spAutoFit/>
          </a:bodyPr>
          <a:lstStyle/>
          <a:p>
            <a:pPr marL="213749" lvl="0" indent="-213749" algn="l" rtl="0">
              <a:spcBef>
                <a:spcPts val="300"/>
              </a:spcBef>
              <a:spcAft>
                <a:spcPts val="0"/>
              </a:spcAft>
              <a:buClr>
                <a:schemeClr val="dk1"/>
              </a:buClr>
              <a:buSzPts val="1500"/>
              <a:buChar char="•"/>
            </a:pPr>
            <a:r>
              <a:rPr lang="pt-BR" sz="1500" dirty="0">
                <a:solidFill>
                  <a:schemeClr val="dk1"/>
                </a:solidFill>
                <a:latin typeface="Verdana"/>
                <a:ea typeface="Verdana"/>
                <a:cs typeface="Verdana"/>
                <a:sym typeface="Verdana"/>
              </a:rPr>
              <a:t>Transladar os vértices do objeto por (-4, -2, 0), para fazer a câmera na origem.</a:t>
            </a:r>
            <a:endParaRPr dirty="0">
              <a:solidFill>
                <a:schemeClr val="dk1"/>
              </a:solidFill>
            </a:endParaRPr>
          </a:p>
          <a:p>
            <a:pPr marL="213749" indent="-213749">
              <a:spcBef>
                <a:spcPts val="300"/>
              </a:spcBef>
              <a:buClr>
                <a:schemeClr val="dk1"/>
              </a:buClr>
              <a:buSzPts val="1500"/>
              <a:buFont typeface="Arial"/>
              <a:buChar char="•"/>
            </a:pPr>
            <a:r>
              <a:rPr lang="pt-BR" sz="1500" dirty="0">
                <a:solidFill>
                  <a:schemeClr val="dk1"/>
                </a:solidFill>
                <a:latin typeface="Verdana"/>
                <a:ea typeface="Verdana"/>
                <a:cs typeface="Verdana"/>
                <a:sym typeface="Verdana"/>
              </a:rPr>
              <a:t>Rotacionar os vértices do objeto por </a:t>
            </a:r>
            <a:r>
              <a:rPr lang="el-GR" sz="1800" dirty="0">
                <a:solidFill>
                  <a:schemeClr val="dk1"/>
                </a:solidFill>
                <a:latin typeface="Times New Roman" panose="02020603050405020304" pitchFamily="18" charset="0"/>
                <a:ea typeface="Verdana"/>
                <a:cs typeface="Verdana"/>
                <a:sym typeface="Verdana"/>
              </a:rPr>
              <a:t>π</a:t>
            </a:r>
            <a:r>
              <a:rPr lang="pt-BR" sz="1500" dirty="0">
                <a:solidFill>
                  <a:schemeClr val="dk1"/>
                </a:solidFill>
                <a:latin typeface="Verdana"/>
                <a:ea typeface="Verdana"/>
                <a:cs typeface="Verdana"/>
                <a:sym typeface="Verdana"/>
              </a:rPr>
              <a:t>/2 no eixo </a:t>
            </a:r>
            <a:r>
              <a:rPr lang="pt-BR" sz="1500" dirty="0" err="1">
                <a:solidFill>
                  <a:schemeClr val="dk1"/>
                </a:solidFill>
                <a:latin typeface="Verdana"/>
                <a:ea typeface="Verdana"/>
                <a:cs typeface="Verdana"/>
                <a:sym typeface="Verdana"/>
              </a:rPr>
              <a:t>Y</a:t>
            </a:r>
            <a:r>
              <a:rPr lang="pt-BR" sz="1500" dirty="0">
                <a:solidFill>
                  <a:schemeClr val="dk1"/>
                </a:solidFill>
                <a:latin typeface="Verdana"/>
                <a:ea typeface="Verdana"/>
                <a:cs typeface="Verdana"/>
                <a:sym typeface="Verdana"/>
              </a:rPr>
              <a:t>, para fazer a câmera olhar por –</a:t>
            </a:r>
            <a:r>
              <a:rPr lang="pt-BR" sz="1500" dirty="0" err="1">
                <a:solidFill>
                  <a:schemeClr val="dk1"/>
                </a:solidFill>
                <a:latin typeface="Verdana"/>
                <a:ea typeface="Verdana"/>
                <a:cs typeface="Verdana"/>
                <a:sym typeface="Verdana"/>
              </a:rPr>
              <a:t>Z</a:t>
            </a:r>
            <a:r>
              <a:rPr lang="pt-BR" sz="1500" dirty="0">
                <a:solidFill>
                  <a:schemeClr val="dk1"/>
                </a:solidFill>
                <a:latin typeface="Verdana"/>
                <a:ea typeface="Verdana"/>
                <a:cs typeface="Verdana"/>
                <a:sym typeface="Verdana"/>
              </a:rPr>
              <a:t>.</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 de Bases Ortogonais</a:t>
            </a:r>
            <a:endParaRPr/>
          </a:p>
        </p:txBody>
      </p:sp>
      <p:sp>
        <p:nvSpPr>
          <p:cNvPr id="507" name="Google Shape;5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46</a:t>
            </a:fld>
            <a:endParaRPr/>
          </a:p>
        </p:txBody>
      </p:sp>
      <p:pic>
        <p:nvPicPr>
          <p:cNvPr id="508" name="Google Shape;508;p48"/>
          <p:cNvPicPr preferRelativeResize="0"/>
          <p:nvPr/>
        </p:nvPicPr>
        <p:blipFill>
          <a:blip r:embed="rId3">
            <a:alphaModFix/>
          </a:blip>
          <a:stretch>
            <a:fillRect/>
          </a:stretch>
        </p:blipFill>
        <p:spPr>
          <a:xfrm>
            <a:off x="84175" y="1143776"/>
            <a:ext cx="4320210" cy="3888349"/>
          </a:xfrm>
          <a:prstGeom prst="rect">
            <a:avLst/>
          </a:prstGeom>
          <a:noFill/>
          <a:ln>
            <a:noFill/>
          </a:ln>
        </p:spPr>
      </p:pic>
      <p:pic>
        <p:nvPicPr>
          <p:cNvPr id="509" name="Google Shape;509;p48"/>
          <p:cNvPicPr preferRelativeResize="0"/>
          <p:nvPr/>
        </p:nvPicPr>
        <p:blipFill>
          <a:blip r:embed="rId4">
            <a:alphaModFix/>
          </a:blip>
          <a:stretch>
            <a:fillRect/>
          </a:stretch>
        </p:blipFill>
        <p:spPr>
          <a:xfrm>
            <a:off x="4585640" y="1143775"/>
            <a:ext cx="4320209" cy="2517263"/>
          </a:xfrm>
          <a:prstGeom prst="rect">
            <a:avLst/>
          </a:prstGeom>
          <a:noFill/>
          <a:ln>
            <a:noFill/>
          </a:ln>
        </p:spPr>
      </p:pic>
      <p:pic>
        <p:nvPicPr>
          <p:cNvPr id="510" name="Google Shape;510;p48"/>
          <p:cNvPicPr preferRelativeResize="0"/>
          <p:nvPr/>
        </p:nvPicPr>
        <p:blipFill>
          <a:blip r:embed="rId5">
            <a:alphaModFix/>
          </a:blip>
          <a:stretch>
            <a:fillRect/>
          </a:stretch>
        </p:blipFill>
        <p:spPr>
          <a:xfrm>
            <a:off x="4585650" y="4285514"/>
            <a:ext cx="4320200" cy="547285"/>
          </a:xfrm>
          <a:prstGeom prst="rect">
            <a:avLst/>
          </a:prstGeom>
          <a:noFill/>
          <a:ln w="9525" cap="flat" cmpd="sng">
            <a:solidFill>
              <a:schemeClr val="dk1"/>
            </a:solidFill>
            <a:prstDash val="solid"/>
            <a:round/>
            <a:headEnd type="none" w="sm" len="sm"/>
            <a:tailEnd type="none" w="sm" len="sm"/>
          </a:ln>
        </p:spPr>
      </p:pic>
      <p:sp>
        <p:nvSpPr>
          <p:cNvPr id="511" name="Google Shape;511;p48"/>
          <p:cNvSpPr txBox="1"/>
          <p:nvPr/>
        </p:nvSpPr>
        <p:spPr>
          <a:xfrm>
            <a:off x="4131750" y="5345625"/>
            <a:ext cx="420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dk1"/>
                </a:solidFill>
              </a:rPr>
              <a:t>Fonte: </a:t>
            </a:r>
            <a:r>
              <a:rPr lang="pt-BR" sz="1000" u="sng">
                <a:solidFill>
                  <a:schemeClr val="hlink"/>
                </a:solidFill>
                <a:hlinkClick r:id="rId6"/>
              </a:rPr>
              <a:t>http://www.mat.puc-rio.br/cursos/MAT1200/roteiros//aula21b.pdf</a:t>
            </a:r>
            <a:r>
              <a:rPr lang="pt-BR" sz="1000">
                <a:solidFill>
                  <a:schemeClr val="dk1"/>
                </a:solidFill>
              </a:rPr>
              <a:t> </a:t>
            </a:r>
            <a:endParaRPr sz="1000">
              <a:solidFill>
                <a:schemeClr val="dk1"/>
              </a:solidFill>
            </a:endParaRPr>
          </a:p>
        </p:txBody>
      </p:sp>
    </p:spTree>
    <p:extLst>
      <p:ext uri="{BB962C8B-B14F-4D97-AF65-F5344CB8AC3E}">
        <p14:creationId xmlns:p14="http://schemas.microsoft.com/office/powerpoint/2010/main" val="405669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olhando para uma direção qualquer</a:t>
            </a:r>
            <a:endParaRPr/>
          </a:p>
        </p:txBody>
      </p:sp>
      <p:sp>
        <p:nvSpPr>
          <p:cNvPr id="463" name="Google Shape;463;p4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47</a:t>
            </a:fld>
            <a:endParaRPr/>
          </a:p>
        </p:txBody>
      </p:sp>
      <p:pic>
        <p:nvPicPr>
          <p:cNvPr id="464" name="Google Shape;464;p44"/>
          <p:cNvPicPr preferRelativeResize="0"/>
          <p:nvPr/>
        </p:nvPicPr>
        <p:blipFill rotWithShape="1">
          <a:blip r:embed="rId3">
            <a:alphaModFix/>
          </a:blip>
          <a:srcRect/>
          <a:stretch/>
        </p:blipFill>
        <p:spPr>
          <a:xfrm>
            <a:off x="809759" y="4478453"/>
            <a:ext cx="2317290" cy="1032456"/>
          </a:xfrm>
          <a:prstGeom prst="rect">
            <a:avLst/>
          </a:prstGeom>
          <a:noFill/>
          <a:ln>
            <a:noFill/>
          </a:ln>
        </p:spPr>
      </p:pic>
      <p:pic>
        <p:nvPicPr>
          <p:cNvPr id="465" name="Google Shape;465;p44"/>
          <p:cNvPicPr preferRelativeResize="0"/>
          <p:nvPr/>
        </p:nvPicPr>
        <p:blipFill rotWithShape="1">
          <a:blip r:embed="rId4">
            <a:alphaModFix/>
          </a:blip>
          <a:srcRect/>
          <a:stretch/>
        </p:blipFill>
        <p:spPr>
          <a:xfrm>
            <a:off x="4948780" y="4719713"/>
            <a:ext cx="3239368" cy="861794"/>
          </a:xfrm>
          <a:prstGeom prst="rect">
            <a:avLst/>
          </a:prstGeom>
          <a:noFill/>
          <a:ln>
            <a:noFill/>
          </a:ln>
        </p:spPr>
      </p:pic>
      <p:grpSp>
        <p:nvGrpSpPr>
          <p:cNvPr id="466" name="Google Shape;466;p44"/>
          <p:cNvGrpSpPr/>
          <p:nvPr/>
        </p:nvGrpSpPr>
        <p:grpSpPr>
          <a:xfrm>
            <a:off x="809775" y="1408481"/>
            <a:ext cx="7178737" cy="2243391"/>
            <a:chOff x="571507" y="1870288"/>
            <a:chExt cx="7825089" cy="2445379"/>
          </a:xfrm>
        </p:grpSpPr>
        <p:pic>
          <p:nvPicPr>
            <p:cNvPr id="467" name="Google Shape;467;p44"/>
            <p:cNvPicPr preferRelativeResize="0"/>
            <p:nvPr/>
          </p:nvPicPr>
          <p:blipFill rotWithShape="1">
            <a:blip r:embed="rId5">
              <a:alphaModFix/>
            </a:blip>
            <a:srcRect/>
            <a:stretch/>
          </p:blipFill>
          <p:spPr>
            <a:xfrm>
              <a:off x="812729" y="1870288"/>
              <a:ext cx="7583867" cy="2445379"/>
            </a:xfrm>
            <a:prstGeom prst="rect">
              <a:avLst/>
            </a:prstGeom>
            <a:noFill/>
            <a:ln>
              <a:noFill/>
            </a:ln>
          </p:spPr>
        </p:pic>
        <p:sp>
          <p:nvSpPr>
            <p:cNvPr id="468" name="Google Shape;468;p44"/>
            <p:cNvSpPr/>
            <p:nvPr/>
          </p:nvSpPr>
          <p:spPr>
            <a:xfrm>
              <a:off x="571507" y="3087064"/>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4"/>
            <p:cNvSpPr/>
            <p:nvPr/>
          </p:nvSpPr>
          <p:spPr>
            <a:xfrm>
              <a:off x="1589394" y="3650092"/>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70" name="Google Shape;470;p44"/>
          <p:cNvSpPr txBox="1">
            <a:spLocks noGrp="1"/>
          </p:cNvSpPr>
          <p:nvPr>
            <p:ph type="body" idx="1"/>
          </p:nvPr>
        </p:nvSpPr>
        <p:spPr>
          <a:xfrm>
            <a:off x="390548" y="650449"/>
            <a:ext cx="8428200" cy="1007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Considere a câmera na origem olhando para uma direção w.</a:t>
            </a:r>
            <a:endParaRPr/>
          </a:p>
          <a:p>
            <a:pPr marL="0" lvl="0" indent="0" algn="l" rtl="0">
              <a:spcBef>
                <a:spcPts val="320"/>
              </a:spcBef>
              <a:spcAft>
                <a:spcPts val="0"/>
              </a:spcAft>
              <a:buClr>
                <a:schemeClr val="dk1"/>
              </a:buClr>
              <a:buSzPts val="1600"/>
              <a:buFont typeface="Verdana"/>
              <a:buNone/>
            </a:pPr>
            <a:r>
              <a:rPr lang="pt-BR" sz="1600"/>
              <a:t>Qual transformação no sistema de coordenadas que rotaciona a câmera para estar olhando pelo eixo –Z?</a:t>
            </a:r>
            <a:endParaRPr/>
          </a:p>
        </p:txBody>
      </p:sp>
      <p:pic>
        <p:nvPicPr>
          <p:cNvPr id="471" name="Google Shape;471;p44"/>
          <p:cNvPicPr preferRelativeResize="0"/>
          <p:nvPr/>
        </p:nvPicPr>
        <p:blipFill rotWithShape="1">
          <a:blip r:embed="rId6">
            <a:alphaModFix/>
          </a:blip>
          <a:srcRect/>
          <a:stretch/>
        </p:blipFill>
        <p:spPr>
          <a:xfrm>
            <a:off x="4948780" y="3415880"/>
            <a:ext cx="2810900" cy="735693"/>
          </a:xfrm>
          <a:prstGeom prst="rect">
            <a:avLst/>
          </a:prstGeom>
          <a:noFill/>
          <a:ln>
            <a:noFill/>
          </a:ln>
        </p:spPr>
      </p:pic>
      <p:sp>
        <p:nvSpPr>
          <p:cNvPr id="472" name="Google Shape;472;p44"/>
          <p:cNvSpPr/>
          <p:nvPr/>
        </p:nvSpPr>
        <p:spPr>
          <a:xfrm>
            <a:off x="237506" y="3638737"/>
            <a:ext cx="3334374" cy="353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Use uma base ortonormal para o W</a:t>
            </a:r>
            <a:endParaRPr sz="1200"/>
          </a:p>
        </p:txBody>
      </p:sp>
      <p:sp>
        <p:nvSpPr>
          <p:cNvPr id="473" name="Google Shape;473;p44"/>
          <p:cNvSpPr/>
          <p:nvPr/>
        </p:nvSpPr>
        <p:spPr>
          <a:xfrm>
            <a:off x="4775049" y="3022510"/>
            <a:ext cx="3337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Porém precisamos do inverso disso:</a:t>
            </a:r>
            <a:endParaRPr sz="1200"/>
          </a:p>
        </p:txBody>
      </p:sp>
      <p:sp>
        <p:nvSpPr>
          <p:cNvPr id="474" name="Google Shape;474;p44"/>
          <p:cNvSpPr/>
          <p:nvPr/>
        </p:nvSpPr>
        <p:spPr>
          <a:xfrm>
            <a:off x="4740142" y="4376636"/>
            <a:ext cx="29337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Isso é mesmo a matriz inversa?</a:t>
            </a:r>
            <a:endParaRPr sz="1200"/>
          </a:p>
        </p:txBody>
      </p:sp>
      <p:sp>
        <p:nvSpPr>
          <p:cNvPr id="475" name="Google Shape;475;p44"/>
          <p:cNvSpPr/>
          <p:nvPr/>
        </p:nvSpPr>
        <p:spPr>
          <a:xfrm>
            <a:off x="224805" y="3927790"/>
            <a:ext cx="4229491"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A matriz de rotação R, mapeia o eixo x para u,</a:t>
            </a:r>
            <a:endParaRPr sz="1200"/>
          </a:p>
          <a:p>
            <a:pPr marL="0" marR="0" lvl="0" indent="0" algn="l" rtl="0">
              <a:spcBef>
                <a:spcPts val="0"/>
              </a:spcBef>
              <a:spcAft>
                <a:spcPts val="0"/>
              </a:spcAft>
              <a:buNone/>
            </a:pPr>
            <a:r>
              <a:rPr lang="pt-BR" sz="1500">
                <a:solidFill>
                  <a:schemeClr val="dk1"/>
                </a:solidFill>
                <a:latin typeface="Arial"/>
                <a:ea typeface="Arial"/>
                <a:cs typeface="Arial"/>
                <a:sym typeface="Arial"/>
              </a:rPr>
              <a:t>   o eixo y para v e o eixo z para -w</a:t>
            </a:r>
            <a:endParaRPr sz="15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Transformação</a:t>
            </a:r>
            <a:endParaRPr dirty="0"/>
          </a:p>
        </p:txBody>
      </p:sp>
      <p:sp>
        <p:nvSpPr>
          <p:cNvPr id="481" name="Google Shape;481;p45"/>
          <p:cNvSpPr txBox="1">
            <a:spLocks noGrp="1"/>
          </p:cNvSpPr>
          <p:nvPr>
            <p:ph type="body" idx="1"/>
          </p:nvPr>
        </p:nvSpPr>
        <p:spPr>
          <a:xfrm>
            <a:off x="390550" y="838975"/>
            <a:ext cx="8483400" cy="1102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matriz do espaço do mundo para o espaço da câmera é uma mudança do sistema de coordenadas para o espaço (</a:t>
            </a:r>
            <a:r>
              <a:rPr lang="pt-BR" dirty="0" err="1"/>
              <a:t>u</a:t>
            </a:r>
            <a:r>
              <a:rPr lang="pt-BR" dirty="0"/>
              <a:t>, </a:t>
            </a:r>
            <a:r>
              <a:rPr lang="pt-BR" dirty="0" err="1"/>
              <a:t>v</a:t>
            </a:r>
            <a:r>
              <a:rPr lang="pt-BR" dirty="0"/>
              <a:t>, -</a:t>
            </a:r>
            <a:r>
              <a:rPr lang="pt-BR" dirty="0" err="1"/>
              <a:t>w</a:t>
            </a:r>
            <a:r>
              <a:rPr lang="pt-BR" dirty="0"/>
              <a:t>, e)</a:t>
            </a:r>
            <a:endParaRPr dirty="0"/>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48</a:t>
            </a:fld>
            <a:endParaRPr/>
          </a:p>
        </p:txBody>
      </p:sp>
      <p:sp>
        <p:nvSpPr>
          <p:cNvPr id="483" name="Google Shape;483;p45"/>
          <p:cNvSpPr txBox="1"/>
          <p:nvPr/>
        </p:nvSpPr>
        <p:spPr>
          <a:xfrm>
            <a:off x="390548" y="3490275"/>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Que pode ser decomposta em:</a:t>
            </a:r>
            <a:endParaRPr dirty="0"/>
          </a:p>
        </p:txBody>
      </p:sp>
      <p:pic>
        <p:nvPicPr>
          <p:cNvPr id="485" name="Google Shape;485;p45" descr="{&quot;type&quot;:&quot;$$&quot;,&quot;font&quot;:{&quot;size&quot;:12,&quot;color&quot;:&quot;#000000&quot;,&quot;family&quot;:&quot;Arial&quot;},&quot;backgroundColor&quot;:&quot;#FFFFFF&quot;,&quot;backgroundColorModified&quot;:false,&quot;aid&quot;:null,&quot;id&quot;:&quot;3&quot;,&quot;code&quot;:&quot;$$\\begin{bmatrix}\n{\\text{u}_{x}}&amp;{\\text{v}_{x}}&amp;{\\text{-w}_{x}}&amp;{\\text{e}_{x}}\\\\\n{\\text{u}_{y}}&amp;{\\text{v}_{y}}&amp;{\\text{-w}_{y}}&amp;{\\text{e}_{y}}\\\\\n{\\text{u}_{z}}&amp;{\\text{v}_{z}}&amp;{\\text{-w}_{z}}&amp;{\\text{e}_{z}}\\\\\n{0}&amp;{0}&amp;{0}&amp;{1}\\\\\n\\end{bmatrix}$$&quot;,&quot;ts&quot;:1630454493267,&quot;cs&quot;:&quot;fFr/nzUz2RkXTh6HYWLSfA==&quot;,&quot;size&quot;:{&quot;width&quot;:152.16666666666666,&quot;height&quot;:98}}"/>
          <p:cNvPicPr preferRelativeResize="0"/>
          <p:nvPr/>
        </p:nvPicPr>
        <p:blipFill>
          <a:blip r:embed="rId3">
            <a:alphaModFix/>
          </a:blip>
          <a:stretch>
            <a:fillRect/>
          </a:stretch>
        </p:blipFill>
        <p:spPr>
          <a:xfrm>
            <a:off x="3467313" y="1746550"/>
            <a:ext cx="2209387" cy="1422900"/>
          </a:xfrm>
          <a:prstGeom prst="rect">
            <a:avLst/>
          </a:prstGeom>
          <a:noFill/>
          <a:ln>
            <a:noFill/>
          </a:ln>
        </p:spPr>
      </p:pic>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778D052E-4C67-9774-2CF0-77651D4B8ACA}"/>
                  </a:ext>
                </a:extLst>
              </p:cNvPr>
              <p:cNvSpPr txBox="1"/>
              <p:nvPr/>
            </p:nvSpPr>
            <p:spPr>
              <a:xfrm>
                <a:off x="1488332" y="4111517"/>
                <a:ext cx="6322979" cy="1405706"/>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4"/>
                                    <m:mcJc m:val="center"/>
                                  </m:mcPr>
                                </m:mc>
                              </m:mcs>
                              <m:ctrlPr>
                                <a:rPr lang="en-US"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𝑥</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r>
                                  <a:rPr lang="pt-BR" sz="2400" b="0" i="1" smtClean="0">
                                    <a:latin typeface="Cambria Math" panose="02040503050406030204" pitchFamily="18" charset="0"/>
                                  </a:rPr>
                                  <m:t>0</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𝑦</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𝑧</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𝑥</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𝑦</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𝑧</m:t>
                                    </m:r>
                                  </m:sub>
                                </m:sSub>
                              </m:e>
                              <m:e>
                                <m:r>
                                  <a:rPr lang="pt-BR" sz="2400" b="0" i="1" smtClean="0">
                                    <a:latin typeface="Cambria Math" panose="02040503050406030204" pitchFamily="18" charset="0"/>
                                  </a:rPr>
                                  <m:t>0</m:t>
                                </m:r>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oMath>
                  </m:oMathPara>
                </a14:m>
                <a:endParaRPr lang="en-US" sz="2400" dirty="0"/>
              </a:p>
            </p:txBody>
          </p:sp>
        </mc:Choice>
        <mc:Fallback xmlns="">
          <p:sp>
            <p:nvSpPr>
              <p:cNvPr id="3" name="TextBox 2">
                <a:extLst>
                  <a:ext uri="{FF2B5EF4-FFF2-40B4-BE49-F238E27FC236}">
                    <a16:creationId xmlns:a16="http://schemas.microsoft.com/office/drawing/2014/main" id="{778D052E-4C67-9774-2CF0-77651D4B8ACA}"/>
                  </a:ext>
                </a:extLst>
              </p:cNvPr>
              <p:cNvSpPr txBox="1">
                <a:spLocks noRot="1" noChangeAspect="1" noMove="1" noResize="1" noEditPoints="1" noAdjustHandles="1" noChangeArrowheads="1" noChangeShapeType="1" noTextEdit="1"/>
              </p:cNvSpPr>
              <p:nvPr/>
            </p:nvSpPr>
            <p:spPr>
              <a:xfrm>
                <a:off x="1488332" y="4111517"/>
                <a:ext cx="6322979" cy="1405706"/>
              </a:xfrm>
              <a:prstGeom prst="rect">
                <a:avLst/>
              </a:prstGeom>
              <a:blipFill>
                <a:blip r:embed="rId4"/>
                <a:stretch>
                  <a:fillRect t="-893" b="-62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9"/>
          <p:cNvSpPr txBox="1">
            <a:spLocks noGrp="1"/>
          </p:cNvSpPr>
          <p:nvPr>
            <p:ph type="body" idx="1"/>
          </p:nvPr>
        </p:nvSpPr>
        <p:spPr>
          <a:xfrm>
            <a:off x="390550" y="838983"/>
            <a:ext cx="8428200" cy="9027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A inversa do produto de A por B é igual ao produto das matrizes inversa de B pela inversa de A</a:t>
            </a:r>
            <a:endParaRPr/>
          </a:p>
        </p:txBody>
      </p:sp>
      <p:sp>
        <p:nvSpPr>
          <p:cNvPr id="518" name="Google Shape;518;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Inversas do produto de duas matrizes</a:t>
            </a:r>
            <a:endParaRPr/>
          </a:p>
        </p:txBody>
      </p:sp>
      <p:sp>
        <p:nvSpPr>
          <p:cNvPr id="519" name="Google Shape;519;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49</a:t>
            </a:fld>
            <a:endParaRPr/>
          </a:p>
        </p:txBody>
      </p:sp>
      <p:pic>
        <p:nvPicPr>
          <p:cNvPr id="520" name="Google Shape;520;p49" descr="{&quot;code&quot;:&quot;$$\\left(T\\cdot R\\right)^{-1}=R^{-1}\\cdot T^{-1}$$&quot;,&quot;backgroundColor&quot;:&quot;#FFFFFF&quot;,&quot;type&quot;:&quot;$$&quot;,&quot;backgroundColorModified&quot;:false,&quot;aid&quot;:null,&quot;font&quot;:{&quot;size&quot;:41.5,&quot;family&quot;:&quot;Verdana&quot;,&quot;color&quot;:&quot;#000000&quot;},&quot;id&quot;:&quot;5&quot;,&quot;ts&quot;:1631368313117,&quot;cs&quot;:&quot;kjIHYTthEp7xiRmrDDn9+Q==&quot;,&quot;size&quot;:{&quot;width&quot;:628.5,&quot;height&quot;:82}}"/>
          <p:cNvPicPr preferRelativeResize="0"/>
          <p:nvPr/>
        </p:nvPicPr>
        <p:blipFill>
          <a:blip r:embed="rId3">
            <a:alphaModFix/>
          </a:blip>
          <a:stretch>
            <a:fillRect/>
          </a:stretch>
        </p:blipFill>
        <p:spPr>
          <a:xfrm>
            <a:off x="1646938" y="2074113"/>
            <a:ext cx="5986463" cy="781050"/>
          </a:xfrm>
          <a:prstGeom prst="rect">
            <a:avLst/>
          </a:prstGeom>
          <a:noFill/>
          <a:ln>
            <a:noFill/>
          </a:ln>
        </p:spPr>
      </p:pic>
      <p:pic>
        <p:nvPicPr>
          <p:cNvPr id="1026" name="Picture 2" descr="Long Red Curved Arrow Vector Icon - [Free Download] - (SVG and PNG)">
            <a:extLst>
              <a:ext uri="{FF2B5EF4-FFF2-40B4-BE49-F238E27FC236}">
                <a16:creationId xmlns:a16="http://schemas.microsoft.com/office/drawing/2014/main" id="{5A60C6E8-737F-FDB4-186D-F9997194B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54" y="2984971"/>
            <a:ext cx="2119122" cy="8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797C5D-E997-A9F6-3476-013F375727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pic>
        <p:nvPicPr>
          <p:cNvPr id="5" name="Picture 4">
            <a:extLst>
              <a:ext uri="{FF2B5EF4-FFF2-40B4-BE49-F238E27FC236}">
                <a16:creationId xmlns:a16="http://schemas.microsoft.com/office/drawing/2014/main" id="{3C39AA33-20C3-766E-A3BE-064BB9BC60F6}"/>
              </a:ext>
            </a:extLst>
          </p:cNvPr>
          <p:cNvPicPr>
            <a:picLocks noChangeAspect="1"/>
          </p:cNvPicPr>
          <p:nvPr/>
        </p:nvPicPr>
        <p:blipFill>
          <a:blip r:embed="rId2"/>
          <a:stretch>
            <a:fillRect/>
          </a:stretch>
        </p:blipFill>
        <p:spPr>
          <a:xfrm>
            <a:off x="685800" y="248548"/>
            <a:ext cx="7772400" cy="5217904"/>
          </a:xfrm>
          <a:prstGeom prst="rect">
            <a:avLst/>
          </a:prstGeom>
        </p:spPr>
      </p:pic>
    </p:spTree>
    <p:extLst>
      <p:ext uri="{BB962C8B-B14F-4D97-AF65-F5344CB8AC3E}">
        <p14:creationId xmlns:p14="http://schemas.microsoft.com/office/powerpoint/2010/main" val="3361859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Transformação de "Look-At"</a:t>
            </a:r>
            <a:endParaRPr/>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50</a:t>
            </a:fld>
            <a:endParaRPr/>
          </a:p>
        </p:txBody>
      </p:sp>
      <p:sp>
        <p:nvSpPr>
          <p:cNvPr id="483" name="Google Shape;483;p45"/>
          <p:cNvSpPr txBox="1"/>
          <p:nvPr/>
        </p:nvSpPr>
        <p:spPr>
          <a:xfrm>
            <a:off x="474900" y="2755773"/>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A transformação de “look-</a:t>
            </a:r>
            <a:r>
              <a:rPr lang="pt-BR" sz="2000" b="0" dirty="0" err="1">
                <a:solidFill>
                  <a:schemeClr val="dk1"/>
                </a:solidFill>
                <a:latin typeface="Verdana"/>
                <a:ea typeface="Verdana"/>
                <a:cs typeface="Verdana"/>
                <a:sym typeface="Verdana"/>
              </a:rPr>
              <a:t>at</a:t>
            </a:r>
            <a:r>
              <a:rPr lang="pt-BR" sz="2000" b="0" dirty="0">
                <a:solidFill>
                  <a:schemeClr val="dk1"/>
                </a:solidFill>
                <a:latin typeface="Verdana"/>
                <a:ea typeface="Verdana"/>
                <a:cs typeface="Verdana"/>
                <a:sym typeface="Verdana"/>
              </a:rPr>
              <a:t>” é o inverso da matriz acima:</a:t>
            </a:r>
            <a:endParaRPr dirty="0"/>
          </a:p>
        </p:txBody>
      </p:sp>
      <p:sp>
        <p:nvSpPr>
          <p:cNvPr id="484" name="Google Shape;484;p45"/>
          <p:cNvSpPr/>
          <p:nvPr/>
        </p:nvSpPr>
        <p:spPr>
          <a:xfrm>
            <a:off x="3764475" y="3588966"/>
            <a:ext cx="4061700"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6" name="Google Shape;486;p45" descr="{&quot;backgroundColorModified&quot;:false,&quot;type&quot;:&quot;$$&quot;,&quot;id&quot;:&quot;3&quot;,&quot;aid&quot;:null,&quot;font&quot;:{&quot;color&quot;:&quot;#000000&quot;,&quot;family&quot;:&quot;Arial&quot;,&quot;size&quot;:18},&quot;backgroundColor&quot;:&quot;#FFFFFF&quot;,&quot;code&quot;:&quot;$$\\begin{bmatrix}\n{\\text{u}_{x}}&amp;{\\text{v}_{x}}&amp;{\\text{-w}_{x}}&amp;{\\text{e}_{x}}\\\\\n{\\text{u}_{y}}&amp;{\\text{v}_{y}}&amp;{\\text{-w}_{y}}&amp;{\\text{e}_{y}}\\\\\n{\\text{u}_{z}}&amp;{\\text{v}_{z}}&amp;{\\text{-w}_{z}}&amp;{\\text{e}_{z}}\\\\\n{0}&amp;{0}&amp;{0}&amp;{1}\\\\\n\\end{bmatrix}^{-1}=\\begin{bmatrix}\n{\\text{u}_{x}}&amp;{\\text{u}_{y}}&amp;{\\text{u}_{z}}&amp;{0}\\\\\n{\\text{v}_{x}}&amp;{\\text{v}_{y}}&amp;{\\text{v}_{z}}&amp;{0}\\\\\n{\\text{-w}_{x}}&amp;{\\text{-w}_{y}}&amp;{\\text{-w}_{z}}&amp;{0}\\\\\n{0}&amp;{0}&amp;{0}&amp;{1}\\\\\n\\end{bmatrix}\\cdot\\begin{bmatrix}\n{1}&amp;{0}&amp;{0}&amp;{\\text{-e}_{x}}\\\\\n{0}&amp;{1}&amp;{0}&amp;{\\text{-e}_{y}}\\\\\n{0}&amp;{0}&amp;{1}&amp;{\\text{-e}_{z}}\\\\\n{0}&amp;{0}&amp;{0}&amp;{1}\\\\\n\\end{bmatrix}$$&quot;,&quot;ts&quot;:1630454705874,&quot;cs&quot;:&quot;IU+LwNu03487HVQ8Rt2TBw==&quot;,&quot;size&quot;:{&quot;width&quot;:771.5,&quot;height&quot;:155}}"/>
          <p:cNvPicPr preferRelativeResize="0"/>
          <p:nvPr/>
        </p:nvPicPr>
        <p:blipFill>
          <a:blip r:embed="rId3">
            <a:alphaModFix/>
          </a:blip>
          <a:stretch>
            <a:fillRect/>
          </a:stretch>
        </p:blipFill>
        <p:spPr>
          <a:xfrm>
            <a:off x="1176563" y="3634203"/>
            <a:ext cx="6579506" cy="1321875"/>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3B6B94C7-06E8-3596-90CD-E5A199452FE4}"/>
                  </a:ext>
                </a:extLst>
              </p:cNvPr>
              <p:cNvSpPr txBox="1"/>
              <p:nvPr/>
            </p:nvSpPr>
            <p:spPr>
              <a:xfrm>
                <a:off x="2109809" y="1167779"/>
                <a:ext cx="4713014" cy="117115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4"/>
                                    <m:mcJc m:val="center"/>
                                  </m:mcPr>
                                </m:mc>
                              </m:mcs>
                              <m:ctrlPr>
                                <a:rPr lang="en-US" sz="200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𝑥</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r>
                                  <a:rPr lang="pt-BR" sz="2000" b="0" i="1" smtClean="0">
                                    <a:latin typeface="Cambria Math" panose="02040503050406030204" pitchFamily="18" charset="0"/>
                                  </a:rPr>
                                  <m:t>0</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𝑦</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𝑧</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r>
                        <a:rPr lang="en-US" sz="200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𝑥</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𝑦</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𝑧</m:t>
                                    </m:r>
                                  </m:sub>
                                </m:sSub>
                              </m:e>
                              <m:e>
                                <m:r>
                                  <a:rPr lang="pt-BR" sz="2000" b="0" i="1" smtClean="0">
                                    <a:latin typeface="Cambria Math" panose="02040503050406030204" pitchFamily="18" charset="0"/>
                                  </a:rPr>
                                  <m:t>0</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oMath>
                  </m:oMathPara>
                </a14:m>
                <a:endParaRPr lang="en-US" sz="2000" dirty="0"/>
              </a:p>
            </p:txBody>
          </p:sp>
        </mc:Choice>
        <mc:Fallback xmlns="">
          <p:sp>
            <p:nvSpPr>
              <p:cNvPr id="2" name="TextBox 1">
                <a:extLst>
                  <a:ext uri="{FF2B5EF4-FFF2-40B4-BE49-F238E27FC236}">
                    <a16:creationId xmlns:a16="http://schemas.microsoft.com/office/drawing/2014/main" id="{3B6B94C7-06E8-3596-90CD-E5A199452FE4}"/>
                  </a:ext>
                </a:extLst>
              </p:cNvPr>
              <p:cNvSpPr txBox="1">
                <a:spLocks noRot="1" noChangeAspect="1" noMove="1" noResize="1" noEditPoints="1" noAdjustHandles="1" noChangeArrowheads="1" noChangeShapeType="1" noTextEdit="1"/>
              </p:cNvSpPr>
              <p:nvPr/>
            </p:nvSpPr>
            <p:spPr>
              <a:xfrm>
                <a:off x="2109809" y="1167779"/>
                <a:ext cx="4713014" cy="1171154"/>
              </a:xfrm>
              <a:prstGeom prst="rect">
                <a:avLst/>
              </a:prstGeom>
              <a:blipFill>
                <a:blip r:embed="rId4"/>
                <a:stretch>
                  <a:fillRect t="-1075" b="-6452"/>
                </a:stretch>
              </a:blipFill>
            </p:spPr>
            <p:txBody>
              <a:bodyPr/>
              <a:lstStyle/>
              <a:p>
                <a:r>
                  <a:rPr lang="en-US">
                    <a:noFill/>
                  </a:rPr>
                  <a:t> </a:t>
                </a:r>
              </a:p>
            </p:txBody>
          </p:sp>
        </mc:Fallback>
      </mc:AlternateContent>
    </p:spTree>
    <p:extLst>
      <p:ext uri="{BB962C8B-B14F-4D97-AF65-F5344CB8AC3E}">
        <p14:creationId xmlns:p14="http://schemas.microsoft.com/office/powerpoint/2010/main" val="11433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1000"/>
                                        <p:tgtEl>
                                          <p:spTgt spid="48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5556-D875-B1B5-27E8-35EE03C9D473}"/>
              </a:ext>
            </a:extLst>
          </p:cNvPr>
          <p:cNvSpPr>
            <a:spLocks noGrp="1"/>
          </p:cNvSpPr>
          <p:nvPr>
            <p:ph type="title"/>
          </p:nvPr>
        </p:nvSpPr>
        <p:spPr/>
        <p:txBody>
          <a:bodyPr/>
          <a:lstStyle/>
          <a:p>
            <a:r>
              <a:rPr lang="pt-BR" dirty="0"/>
              <a:t>Concluindo a Matriz Look At</a:t>
            </a:r>
          </a:p>
        </p:txBody>
      </p:sp>
      <p:sp>
        <p:nvSpPr>
          <p:cNvPr id="4" name="Slide Number Placeholder 3">
            <a:extLst>
              <a:ext uri="{FF2B5EF4-FFF2-40B4-BE49-F238E27FC236}">
                <a16:creationId xmlns:a16="http://schemas.microsoft.com/office/drawing/2014/main" id="{79511E9B-A14B-801C-70A6-8299356BCC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51</a:t>
            </a:fld>
            <a:endParaRPr lang="pt-B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D06A0D-DCED-2877-56BF-F3880E3305D6}"/>
                  </a:ext>
                </a:extLst>
              </p:cNvPr>
              <p:cNvSpPr txBox="1"/>
              <p:nvPr/>
            </p:nvSpPr>
            <p:spPr>
              <a:xfrm>
                <a:off x="84172" y="1548761"/>
                <a:ext cx="9059828" cy="1170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smtClean="0">
                                  <a:latin typeface="Cambria Math" panose="02040503050406030204" pitchFamily="18" charset="0"/>
                                </a:rPr>
                              </m:ctrlPr>
                            </m:mPr>
                            <m:m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𝑢</m:t>
                                    </m:r>
                                  </m:e>
                                  <m:sub>
                                    <m:r>
                                      <a:rPr lang="pt-BR" sz="1800" b="0" i="1" smtClean="0">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eqArr>
                                  <m:eqArrPr>
                                    <m:ctrlPr>
                                      <a:rPr lang="pt-BR" sz="1800" i="1" smtClean="0">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𝑤</m:t>
                                        </m:r>
                                      </m:e>
                                      <m:sub>
                                        <m:r>
                                          <a:rPr lang="pt-BR" sz="1800" i="1">
                                            <a:latin typeface="Cambria Math" panose="02040503050406030204" pitchFamily="18" charset="0"/>
                                          </a:rPr>
                                          <m:t>𝑥</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𝑦</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qArr>
                              </m:e>
                            </m:mr>
                          </m:m>
                        </m:e>
                      </m:d>
                      <m:r>
                        <a:rPr lang="pt-BR" sz="1800" i="1" smtClean="0">
                          <a:latin typeface="Cambria Math" panose="02040503050406030204" pitchFamily="18" charset="0"/>
                          <a:ea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r>
                                  <m:rPr>
                                    <m:brk m:alnAt="7"/>
                                  </m:rPr>
                                  <a:rPr lang="pt-BR" sz="1800" b="0" i="1" smtClean="0">
                                    <a:latin typeface="Cambria Math" panose="02040503050406030204" pitchFamily="18" charset="0"/>
                                  </a:rPr>
                                  <m:t>1</m:t>
                                </m:r>
                              </m:e>
                              <m:e>
                                <m:r>
                                  <a:rPr lang="pt-BR" sz="1800" b="0" i="1" smtClean="0">
                                    <a:latin typeface="Cambria Math" panose="02040503050406030204" pitchFamily="18" charset="0"/>
                                  </a:rPr>
                                  <m:t>0</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𝑥</m:t>
                                    </m:r>
                                  </m:sub>
                                </m:sSub>
                              </m:e>
                            </m:mr>
                            <m:m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𝑦</m:t>
                                    </m:r>
                                  </m:sub>
                                </m:sSub>
                              </m:e>
                            </m:mr>
                            <m:mr>
                              <m:e>
                                <m:eqArr>
                                  <m:eqArrPr>
                                    <m:ctrlPr>
                                      <a:rPr lang="pt-BR" sz="1800" b="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0</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1</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i="1">
                                            <a:latin typeface="Cambria Math" panose="02040503050406030204" pitchFamily="18" charset="0"/>
                                          </a:rPr>
                                          <m:t>𝑧</m:t>
                                        </m:r>
                                      </m:sub>
                                    </m:sSub>
                                  </m:e>
                                  <m:e>
                                    <m:r>
                                      <a:rPr lang="pt-BR" sz="1800" i="1">
                                        <a:latin typeface="Cambria Math" panose="02040503050406030204" pitchFamily="18" charset="0"/>
                                      </a:rPr>
                                      <m:t>1</m:t>
                                    </m:r>
                                  </m:e>
                                </m:eqArr>
                              </m:e>
                            </m:mr>
                          </m:m>
                        </m:e>
                      </m:d>
                      <m:r>
                        <a:rPr lang="pt-BR" sz="1800" b="0" i="1" smtClean="0">
                          <a:latin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sSub>
                                  <m:sSubPr>
                                    <m:ctrlPr>
                                      <a:rPr lang="pt-BR" sz="1800" i="1" smtClean="0">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e>
                                    <m:r>
                                      <a:rPr lang="pt-BR" sz="1800" i="1">
                                        <a:latin typeface="Cambria Math" panose="02040503050406030204" pitchFamily="18" charset="0"/>
                                      </a:rPr>
                                      <m:t>1</m:t>
                                    </m:r>
                                  </m:e>
                                </m:eqArr>
                              </m:e>
                            </m:mr>
                          </m:m>
                        </m:e>
                      </m:d>
                    </m:oMath>
                  </m:oMathPara>
                </a14:m>
                <a:endParaRPr lang="pt-BR" sz="1800" dirty="0"/>
              </a:p>
            </p:txBody>
          </p:sp>
        </mc:Choice>
        <mc:Fallback xmlns="">
          <p:sp>
            <p:nvSpPr>
              <p:cNvPr id="7" name="TextBox 6">
                <a:extLst>
                  <a:ext uri="{FF2B5EF4-FFF2-40B4-BE49-F238E27FC236}">
                    <a16:creationId xmlns:a16="http://schemas.microsoft.com/office/drawing/2014/main" id="{A5D06A0D-DCED-2877-56BF-F3880E3305D6}"/>
                  </a:ext>
                </a:extLst>
              </p:cNvPr>
              <p:cNvSpPr txBox="1">
                <a:spLocks noRot="1" noChangeAspect="1" noMove="1" noResize="1" noEditPoints="1" noAdjustHandles="1" noChangeArrowheads="1" noChangeShapeType="1" noTextEdit="1"/>
              </p:cNvSpPr>
              <p:nvPr/>
            </p:nvSpPr>
            <p:spPr>
              <a:xfrm>
                <a:off x="84172" y="1548761"/>
                <a:ext cx="9059828" cy="1170192"/>
              </a:xfrm>
              <a:prstGeom prst="rect">
                <a:avLst/>
              </a:prstGeom>
              <a:blipFill>
                <a:blip r:embed="rId3"/>
                <a:stretch>
                  <a:fillRect b="-10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0D9FAC-FEB0-A722-E74B-A6BC98C441B1}"/>
                  </a:ext>
                </a:extLst>
              </p:cNvPr>
              <p:cNvSpPr txBox="1"/>
              <p:nvPr/>
            </p:nvSpPr>
            <p:spPr>
              <a:xfrm>
                <a:off x="2009745" y="3247157"/>
                <a:ext cx="5465710" cy="1124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r>
                                  <a:rPr lang="pt-BR" sz="1800" b="0" i="1" smtClean="0">
                                    <a:latin typeface="Cambria Math" panose="02040503050406030204" pitchFamily="18" charset="0"/>
                                  </a:rPr>
                                  <m:t>𝑢</m:t>
                                </m:r>
                                <m:r>
                                  <a:rPr lang="pt-BR" sz="1800" i="1">
                                    <a:latin typeface="Cambria Math" panose="02040503050406030204" pitchFamily="18" charset="0"/>
                                    <a:ea typeface="Cambria Math" panose="02040503050406030204" pitchFamily="18" charset="0"/>
                                  </a:rPr>
                                  <m:t>∙</m:t>
                                </m:r>
                                <m:r>
                                  <a:rPr lang="pt-BR" sz="1800" b="0" i="1" smtClean="0">
                                    <a:latin typeface="Cambria Math" panose="02040503050406030204" pitchFamily="18" charset="0"/>
                                  </a:rPr>
                                  <m:t>𝑒</m:t>
                                </m:r>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r>
                                  <a:rPr lang="pt-BR" sz="1800" b="0" i="1" smtClean="0">
                                    <a:latin typeface="Cambria Math" panose="02040503050406030204" pitchFamily="18" charset="0"/>
                                  </a:rPr>
                                  <m:t>𝑣</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𝑤</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e>
                                    <m:r>
                                      <a:rPr lang="pt-BR" sz="1800" i="1">
                                        <a:latin typeface="Cambria Math" panose="02040503050406030204" pitchFamily="18" charset="0"/>
                                      </a:rPr>
                                      <m:t>1</m:t>
                                    </m:r>
                                  </m:e>
                                </m:eqArr>
                              </m:e>
                            </m:mr>
                          </m:m>
                        </m:e>
                      </m:d>
                    </m:oMath>
                  </m:oMathPara>
                </a14:m>
                <a:endParaRPr lang="pt-BR" sz="1800" dirty="0"/>
              </a:p>
            </p:txBody>
          </p:sp>
        </mc:Choice>
        <mc:Fallback xmlns="">
          <p:sp>
            <p:nvSpPr>
              <p:cNvPr id="8" name="TextBox 7">
                <a:extLst>
                  <a:ext uri="{FF2B5EF4-FFF2-40B4-BE49-F238E27FC236}">
                    <a16:creationId xmlns:a16="http://schemas.microsoft.com/office/drawing/2014/main" id="{640D9FAC-FEB0-A722-E74B-A6BC98C441B1}"/>
                  </a:ext>
                </a:extLst>
              </p:cNvPr>
              <p:cNvSpPr txBox="1">
                <a:spLocks noRot="1" noChangeAspect="1" noMove="1" noResize="1" noEditPoints="1" noAdjustHandles="1" noChangeArrowheads="1" noChangeShapeType="1" noTextEdit="1"/>
              </p:cNvSpPr>
              <p:nvPr/>
            </p:nvSpPr>
            <p:spPr>
              <a:xfrm>
                <a:off x="2009745" y="3247157"/>
                <a:ext cx="5465710" cy="1124988"/>
              </a:xfrm>
              <a:prstGeom prst="rect">
                <a:avLst/>
              </a:prstGeom>
              <a:blipFill>
                <a:blip r:embed="rId4"/>
                <a:stretch>
                  <a:fillRect/>
                </a:stretch>
              </a:blipFill>
            </p:spPr>
            <p:txBody>
              <a:bodyPr/>
              <a:lstStyle/>
              <a:p>
                <a:r>
                  <a:rPr lang="pt-BR">
                    <a:noFill/>
                  </a:rPr>
                  <a:t> </a:t>
                </a:r>
              </a:p>
            </p:txBody>
          </p:sp>
        </mc:Fallback>
      </mc:AlternateContent>
      <p:sp>
        <p:nvSpPr>
          <p:cNvPr id="9" name="Google Shape;484;p45">
            <a:extLst>
              <a:ext uri="{FF2B5EF4-FFF2-40B4-BE49-F238E27FC236}">
                <a16:creationId xmlns:a16="http://schemas.microsoft.com/office/drawing/2014/main" id="{AF9DDA0A-376D-7699-73E3-EBB7D66E279F}"/>
              </a:ext>
            </a:extLst>
          </p:cNvPr>
          <p:cNvSpPr/>
          <p:nvPr/>
        </p:nvSpPr>
        <p:spPr>
          <a:xfrm>
            <a:off x="2954636" y="3098201"/>
            <a:ext cx="3575928"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0866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52</a:t>
            </a:fld>
            <a:endParaRPr/>
          </a:p>
        </p:txBody>
      </p:sp>
      <p:pic>
        <p:nvPicPr>
          <p:cNvPr id="493" name="Google Shape;493;p46"/>
          <p:cNvPicPr preferRelativeResize="0"/>
          <p:nvPr/>
        </p:nvPicPr>
        <p:blipFill>
          <a:blip r:embed="rId3">
            <a:alphaModFix/>
          </a:blip>
          <a:stretch>
            <a:fillRect/>
          </a:stretch>
        </p:blipFill>
        <p:spPr>
          <a:xfrm>
            <a:off x="820261" y="0"/>
            <a:ext cx="7503478" cy="5715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53</a:t>
            </a:fld>
            <a:endParaRPr/>
          </a:p>
        </p:txBody>
      </p:sp>
      <p:pic>
        <p:nvPicPr>
          <p:cNvPr id="500" name="Google Shape;500;p47"/>
          <p:cNvPicPr preferRelativeResize="0"/>
          <p:nvPr/>
        </p:nvPicPr>
        <p:blipFill>
          <a:blip r:embed="rId3">
            <a:alphaModFix/>
          </a:blip>
          <a:stretch>
            <a:fillRect/>
          </a:stretch>
        </p:blipFill>
        <p:spPr>
          <a:xfrm>
            <a:off x="152400" y="152400"/>
            <a:ext cx="7620000" cy="5419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ATIVIDADE: Sistema de Coordenadas</a:t>
            </a:r>
            <a:endParaRPr dirty="0"/>
          </a:p>
        </p:txBody>
      </p:sp>
      <p:sp>
        <p:nvSpPr>
          <p:cNvPr id="370" name="Google Shape;370;p4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30 minutos?</a:t>
            </a:r>
            <a:endParaRPr dirty="0"/>
          </a:p>
        </p:txBody>
      </p:sp>
      <p:sp>
        <p:nvSpPr>
          <p:cNvPr id="371" name="Google Shape;371;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54</a:t>
            </a:fld>
            <a:endParaRPr/>
          </a:p>
        </p:txBody>
      </p:sp>
    </p:spTree>
    <p:extLst>
      <p:ext uri="{BB962C8B-B14F-4D97-AF65-F5344CB8AC3E}">
        <p14:creationId xmlns:p14="http://schemas.microsoft.com/office/powerpoint/2010/main" val="298132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Segunda parte do projeto 1 (entrega 1.2)</a:t>
            </a:r>
            <a:endParaRPr dirty="0"/>
          </a:p>
        </p:txBody>
      </p:sp>
      <p:sp>
        <p:nvSpPr>
          <p:cNvPr id="757" name="Google Shape;757;p7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55</a:t>
            </a:fld>
            <a:endParaRPr/>
          </a:p>
        </p:txBody>
      </p:sp>
      <p:sp>
        <p:nvSpPr>
          <p:cNvPr id="761" name="Google Shape;761;p74"/>
          <p:cNvSpPr/>
          <p:nvPr/>
        </p:nvSpPr>
        <p:spPr>
          <a:xfrm>
            <a:off x="4815825" y="2463106"/>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triang3d</a:t>
            </a:r>
            <a:r>
              <a:rPr lang="pt-BR" sz="1600" dirty="0">
                <a:solidFill>
                  <a:schemeClr val="dk1"/>
                </a:solidFill>
                <a:latin typeface="Arial"/>
                <a:ea typeface="Arial"/>
                <a:cs typeface="Arial"/>
                <a:sym typeface="Arial"/>
              </a:rPr>
              <a:t>.x3d</a:t>
            </a:r>
            <a:endParaRPr sz="1200" dirty="0"/>
          </a:p>
        </p:txBody>
      </p:sp>
      <p:sp>
        <p:nvSpPr>
          <p:cNvPr id="762" name="Google Shape;762;p74"/>
          <p:cNvSpPr/>
          <p:nvPr/>
        </p:nvSpPr>
        <p:spPr>
          <a:xfrm>
            <a:off x="1180802" y="2463106"/>
            <a:ext cx="2162700" cy="59556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um_triangulo</a:t>
            </a:r>
            <a:r>
              <a:rPr lang="pt-BR" sz="1600" dirty="0">
                <a:solidFill>
                  <a:schemeClr val="dk1"/>
                </a:solidFill>
                <a:latin typeface="Arial"/>
                <a:ea typeface="Arial"/>
                <a:cs typeface="Arial"/>
                <a:sym typeface="Arial"/>
              </a:rPr>
              <a:t>.x3d</a:t>
            </a:r>
          </a:p>
        </p:txBody>
      </p:sp>
      <p:sp>
        <p:nvSpPr>
          <p:cNvPr id="763" name="Google Shape;763;p74"/>
          <p:cNvSpPr/>
          <p:nvPr/>
        </p:nvSpPr>
        <p:spPr>
          <a:xfrm>
            <a:off x="2565712" y="5115192"/>
            <a:ext cx="406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https://lpsoares.github.io/Renderizador/</a:t>
            </a:r>
            <a:r>
              <a:rPr lang="pt-BR" sz="1700">
                <a:solidFill>
                  <a:schemeClr val="dk1"/>
                </a:solidFill>
                <a:latin typeface="Arial"/>
                <a:ea typeface="Arial"/>
                <a:cs typeface="Arial"/>
                <a:sym typeface="Arial"/>
              </a:rPr>
              <a:t> </a:t>
            </a:r>
            <a:endParaRPr sz="1300"/>
          </a:p>
        </p:txBody>
      </p:sp>
      <p:sp>
        <p:nvSpPr>
          <p:cNvPr id="2" name="Google Shape;765;p74">
            <a:extLst>
              <a:ext uri="{FF2B5EF4-FFF2-40B4-BE49-F238E27FC236}">
                <a16:creationId xmlns:a16="http://schemas.microsoft.com/office/drawing/2014/main" id="{4CF1A474-D0FE-7281-5B38-445BF96B21E7}"/>
              </a:ext>
            </a:extLst>
          </p:cNvPr>
          <p:cNvSpPr/>
          <p:nvPr/>
        </p:nvSpPr>
        <p:spPr>
          <a:xfrm>
            <a:off x="3159922" y="4409081"/>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zoom</a:t>
            </a:r>
            <a:r>
              <a:rPr lang="pt-BR" sz="1600" dirty="0">
                <a:solidFill>
                  <a:schemeClr val="dk1"/>
                </a:solidFill>
                <a:latin typeface="Arial"/>
                <a:ea typeface="Arial"/>
                <a:cs typeface="Arial"/>
                <a:sym typeface="Arial"/>
              </a:rPr>
              <a:t>.x3d</a:t>
            </a:r>
            <a:endParaRPr sz="1200" dirty="0"/>
          </a:p>
        </p:txBody>
      </p:sp>
      <p:pic>
        <p:nvPicPr>
          <p:cNvPr id="8" name="Picture 7" descr="Shape&#10;&#10;Description automatically generated">
            <a:extLst>
              <a:ext uri="{FF2B5EF4-FFF2-40B4-BE49-F238E27FC236}">
                <a16:creationId xmlns:a16="http://schemas.microsoft.com/office/drawing/2014/main" id="{03EE6ED6-8176-3153-34EA-6282BB13F897}"/>
              </a:ext>
            </a:extLst>
          </p:cNvPr>
          <p:cNvPicPr>
            <a:picLocks noChangeAspect="1"/>
          </p:cNvPicPr>
          <p:nvPr/>
        </p:nvPicPr>
        <p:blipFill>
          <a:blip r:embed="rId4"/>
          <a:stretch>
            <a:fillRect/>
          </a:stretch>
        </p:blipFill>
        <p:spPr>
          <a:xfrm>
            <a:off x="3237820" y="3084826"/>
            <a:ext cx="2120903" cy="1413935"/>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D32F37E4-DEB0-FD47-38B5-EF49D9CB6798}"/>
              </a:ext>
            </a:extLst>
          </p:cNvPr>
          <p:cNvPicPr>
            <a:picLocks noChangeAspect="1"/>
          </p:cNvPicPr>
          <p:nvPr/>
        </p:nvPicPr>
        <p:blipFill>
          <a:blip r:embed="rId5"/>
          <a:stretch>
            <a:fillRect/>
          </a:stretch>
        </p:blipFill>
        <p:spPr>
          <a:xfrm>
            <a:off x="975849" y="1022715"/>
            <a:ext cx="2572606" cy="1440391"/>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134BE32-6AD0-BA6A-9075-68C8D12B9156}"/>
              </a:ext>
            </a:extLst>
          </p:cNvPr>
          <p:cNvPicPr>
            <a:picLocks noChangeAspect="1"/>
          </p:cNvPicPr>
          <p:nvPr/>
        </p:nvPicPr>
        <p:blipFill>
          <a:blip r:embed="rId6"/>
          <a:stretch>
            <a:fillRect/>
          </a:stretch>
        </p:blipFill>
        <p:spPr>
          <a:xfrm>
            <a:off x="4628776" y="1022715"/>
            <a:ext cx="2650798" cy="1491074"/>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pt-BR"/>
              <a:t>56</a:t>
            </a:fld>
            <a:endParaRPr/>
          </a:p>
        </p:txBody>
      </p:sp>
      <p:sp>
        <p:nvSpPr>
          <p:cNvPr id="727" name="Google Shape;727;p70"/>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 name="Google Shape;926;p84">
            <a:extLst>
              <a:ext uri="{FF2B5EF4-FFF2-40B4-BE49-F238E27FC236}">
                <a16:creationId xmlns:a16="http://schemas.microsoft.com/office/drawing/2014/main" id="{6CA3B3DB-D6C0-06F3-38F9-905A40F0AAF4}"/>
              </a:ext>
            </a:extLst>
          </p:cNvPr>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p>
          <a:p>
            <a:pPr marL="0" lvl="0" indent="0" algn="ctr" rtl="0">
              <a:spcBef>
                <a:spcPts val="467"/>
              </a:spcBef>
              <a:spcAft>
                <a:spcPts val="0"/>
              </a:spcAft>
              <a:buClr>
                <a:schemeClr val="lt1"/>
              </a:buClr>
              <a:buSzPts val="2333"/>
              <a:buFont typeface="Verdana"/>
              <a:buNone/>
            </a:pPr>
            <a:endParaRPr lang="pt-BR" sz="2333" dirty="0"/>
          </a:p>
          <a:p>
            <a:pPr marL="0" lvl="0" indent="0" algn="ctr" rtl="0">
              <a:spcBef>
                <a:spcPts val="467"/>
              </a:spcBef>
              <a:spcAft>
                <a:spcPts val="0"/>
              </a:spcAft>
              <a:buClr>
                <a:schemeClr val="lt1"/>
              </a:buClr>
              <a:buSzPts val="2333"/>
              <a:buFont typeface="Verdana"/>
              <a:buNone/>
            </a:pPr>
            <a:r>
              <a:rPr lang="en-BR" sz="2333" dirty="0"/>
              <a:t>Fabio Orfali</a:t>
            </a:r>
          </a:p>
          <a:p>
            <a:pPr marL="0" lvl="0" indent="0" algn="ctr" rtl="0">
              <a:spcBef>
                <a:spcPts val="467"/>
              </a:spcBef>
              <a:spcAft>
                <a:spcPts val="0"/>
              </a:spcAft>
              <a:buClr>
                <a:schemeClr val="lt1"/>
              </a:buClr>
              <a:buSzPts val="2333"/>
              <a:buFont typeface="Verdana"/>
              <a:buNone/>
            </a:pPr>
            <a:r>
              <a:rPr lang="en-BR" sz="2333" dirty="0"/>
              <a:t>&lt;fabioO1@insper.edu.br&gt;</a:t>
            </a:r>
            <a:endParaRPr sz="2333" dirty="0"/>
          </a:p>
          <a:p>
            <a:pPr marL="0" lvl="0" indent="0" algn="ctr" rtl="0">
              <a:spcBef>
                <a:spcPts val="467"/>
              </a:spcBef>
              <a:spcAft>
                <a:spcPts val="0"/>
              </a:spcAft>
              <a:buClr>
                <a:schemeClr val="lt1"/>
              </a:buClr>
              <a:buSzPts val="2333"/>
              <a:buFont typeface="Verdana"/>
              <a:buNone/>
            </a:pPr>
            <a:endParaRPr sz="23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193D9A-F9C7-E4DF-CA2B-733A4DD47D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pic>
        <p:nvPicPr>
          <p:cNvPr id="5" name="Picture 4">
            <a:extLst>
              <a:ext uri="{FF2B5EF4-FFF2-40B4-BE49-F238E27FC236}">
                <a16:creationId xmlns:a16="http://schemas.microsoft.com/office/drawing/2014/main" id="{07ADA48B-9213-86B5-6DCD-0400A7B89CF6}"/>
              </a:ext>
            </a:extLst>
          </p:cNvPr>
          <p:cNvPicPr>
            <a:picLocks noChangeAspect="1"/>
          </p:cNvPicPr>
          <p:nvPr/>
        </p:nvPicPr>
        <p:blipFill>
          <a:blip r:embed="rId2"/>
          <a:stretch>
            <a:fillRect/>
          </a:stretch>
        </p:blipFill>
        <p:spPr>
          <a:xfrm>
            <a:off x="685800" y="282568"/>
            <a:ext cx="7772400" cy="5149863"/>
          </a:xfrm>
          <a:prstGeom prst="rect">
            <a:avLst/>
          </a:prstGeom>
        </p:spPr>
      </p:pic>
    </p:spTree>
    <p:extLst>
      <p:ext uri="{BB962C8B-B14F-4D97-AF65-F5344CB8AC3E}">
        <p14:creationId xmlns:p14="http://schemas.microsoft.com/office/powerpoint/2010/main" val="383258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42" name="Google Shape;42;p6"/>
          <p:cNvSpPr txBox="1">
            <a:spLocks noGrp="1"/>
          </p:cNvSpPr>
          <p:nvPr>
            <p:ph type="body" idx="1"/>
          </p:nvPr>
        </p:nvSpPr>
        <p:spPr>
          <a:xfrm>
            <a:off x="390548" y="838986"/>
            <a:ext cx="8428232" cy="8022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400"/>
              <a:buNone/>
            </a:pPr>
            <a:r>
              <a:rPr lang="pt-BR" sz="4400"/>
              <a:t>M</a:t>
            </a:r>
            <a:r>
              <a:rPr lang="pt-BR" sz="4400" baseline="30000"/>
              <a:t>-1</a:t>
            </a:r>
            <a:endParaRPr sz="4400"/>
          </a:p>
        </p:txBody>
      </p:sp>
      <p:sp>
        <p:nvSpPr>
          <p:cNvPr id="43" name="Google Shape;43;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sp>
        <p:nvSpPr>
          <p:cNvPr id="44" name="Google Shape;44;p6"/>
          <p:cNvSpPr/>
          <p:nvPr/>
        </p:nvSpPr>
        <p:spPr>
          <a:xfrm>
            <a:off x="390548" y="1866030"/>
            <a:ext cx="8428232"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M</a:t>
            </a:r>
            <a:r>
              <a:rPr lang="pt-BR" sz="2200" b="0" i="0" u="none" strike="noStrike" cap="none" baseline="30000">
                <a:solidFill>
                  <a:schemeClr val="dk1"/>
                </a:solidFill>
                <a:latin typeface="Verdana"/>
                <a:ea typeface="Verdana"/>
                <a:cs typeface="Verdana"/>
                <a:sym typeface="Verdana"/>
              </a:rPr>
              <a:t>-1</a:t>
            </a:r>
            <a:r>
              <a:rPr lang="pt-BR" sz="2200" b="0" i="0" u="none" strike="noStrike" cap="none">
                <a:solidFill>
                  <a:schemeClr val="dk1"/>
                </a:solidFill>
                <a:latin typeface="Verdana"/>
                <a:ea typeface="Verdana"/>
                <a:cs typeface="Verdana"/>
                <a:sym typeface="Verdana"/>
              </a:rPr>
              <a:t> é a transformada inversa de M, tanto no sentido algébrico, como geométrico.</a:t>
            </a:r>
            <a:endParaRPr/>
          </a:p>
        </p:txBody>
      </p:sp>
      <p:pic>
        <p:nvPicPr>
          <p:cNvPr id="45" name="Google Shape;45;p6"/>
          <p:cNvPicPr preferRelativeResize="0"/>
          <p:nvPr/>
        </p:nvPicPr>
        <p:blipFill rotWithShape="1">
          <a:blip r:embed="rId3">
            <a:alphaModFix/>
          </a:blip>
          <a:srcRect/>
          <a:stretch/>
        </p:blipFill>
        <p:spPr>
          <a:xfrm>
            <a:off x="3161078" y="2724399"/>
            <a:ext cx="2868735" cy="2686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52" name="Google Shape;52;p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
        <p:nvSpPr>
          <p:cNvPr id="53" name="Google Shape;53;p7"/>
          <p:cNvSpPr/>
          <p:nvPr/>
        </p:nvSpPr>
        <p:spPr>
          <a:xfrm>
            <a:off x="286500" y="867275"/>
            <a:ext cx="8632800" cy="176619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 M </a:t>
            </a:r>
            <a:r>
              <a:rPr lang="pt-BR" sz="2150" b="0" i="0" u="none" strike="noStrike" cap="none" dirty="0">
                <a:solidFill>
                  <a:schemeClr val="dk1"/>
                </a:solidFill>
                <a:latin typeface="Verdana"/>
                <a:ea typeface="Verdana"/>
                <a:cs typeface="Verdana"/>
                <a:sym typeface="Verdana"/>
              </a:rPr>
              <a:t>é a matriz de uma transforma</a:t>
            </a:r>
            <a:r>
              <a:rPr lang="pt-BR" sz="2150" dirty="0">
                <a:solidFill>
                  <a:schemeClr val="dk1"/>
                </a:solidFill>
                <a:latin typeface="Verdana"/>
                <a:ea typeface="Verdana"/>
                <a:cs typeface="Verdana"/>
                <a:sym typeface="Verdana"/>
              </a:rPr>
              <a:t>ção</a:t>
            </a:r>
            <a:r>
              <a:rPr lang="pt-BR" sz="2150" b="0" i="0" u="none" strike="noStrike" cap="none" dirty="0">
                <a:solidFill>
                  <a:schemeClr val="dk1"/>
                </a:solidFill>
                <a:latin typeface="Verdana"/>
                <a:ea typeface="Verdana"/>
                <a:cs typeface="Verdana"/>
                <a:sym typeface="Verdana"/>
              </a:rPr>
              <a:t> geométrica, ent</a:t>
            </a:r>
            <a:r>
              <a:rPr lang="pt-BR" sz="2150" dirty="0">
                <a:solidFill>
                  <a:schemeClr val="dk1"/>
                </a:solidFill>
                <a:latin typeface="Verdana"/>
                <a:ea typeface="Verdana"/>
                <a:cs typeface="Verdana"/>
                <a:sym typeface="Verdana"/>
              </a:rPr>
              <a:t>ão a matriz de sua transformação </a:t>
            </a:r>
            <a:r>
              <a:rPr lang="pt-BR" sz="2150" b="0" i="0" u="none" strike="noStrike" cap="none" dirty="0">
                <a:solidFill>
                  <a:schemeClr val="dk1"/>
                </a:solidFill>
                <a:latin typeface="Verdana"/>
                <a:ea typeface="Verdana"/>
                <a:cs typeface="Verdana"/>
                <a:sym typeface="Verdana"/>
              </a:rPr>
              <a:t>inversa </a:t>
            </a:r>
            <a:r>
              <a:rPr lang="pt-BR" sz="2150" dirty="0">
                <a:solidFill>
                  <a:schemeClr val="dk1"/>
                </a:solidFill>
                <a:latin typeface="Verdana"/>
                <a:ea typeface="Verdana"/>
                <a:cs typeface="Verdana"/>
                <a:sym typeface="Verdana"/>
              </a:rPr>
              <a:t>é</a:t>
            </a:r>
            <a:r>
              <a:rPr lang="pt-BR" sz="2150" b="0" i="0" u="none" strike="noStrike" cap="none" dirty="0">
                <a:solidFill>
                  <a:schemeClr val="dk1"/>
                </a:solidFill>
                <a:latin typeface="Verdana"/>
                <a:ea typeface="Verdana"/>
                <a:cs typeface="Verdana"/>
                <a:sym typeface="Verdana"/>
              </a:rPr>
              <a:t> M</a:t>
            </a:r>
            <a:r>
              <a:rPr lang="pt-BR" sz="2150" b="0" i="0" u="none" strike="noStrike" cap="none" baseline="30000" dirty="0">
                <a:solidFill>
                  <a:schemeClr val="dk1"/>
                </a:solidFill>
                <a:latin typeface="Verdana"/>
                <a:ea typeface="Verdana"/>
                <a:cs typeface="Verdana"/>
                <a:sym typeface="Verdana"/>
              </a:rPr>
              <a:t>-1</a:t>
            </a:r>
            <a:r>
              <a:rPr lang="pt-BR" sz="2150" b="0" i="0" u="none" strike="noStrike" cap="none" dirty="0">
                <a:solidFill>
                  <a:schemeClr val="dk1"/>
                </a:solidFill>
                <a:latin typeface="Verdana"/>
                <a:ea typeface="Verdana"/>
                <a:cs typeface="Verdana"/>
                <a:sym typeface="Verdana"/>
              </a:rPr>
              <a:t> (matriz inversa).</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r>
              <a:rPr lang="pt-BR" sz="2150" dirty="0">
                <a:solidFill>
                  <a:schemeClr val="dk1"/>
                </a:solidFill>
                <a:latin typeface="Verdana"/>
                <a:ea typeface="Verdana"/>
                <a:cs typeface="Verdana"/>
                <a:sym typeface="Verdana"/>
              </a:rPr>
              <a:t>Lembre-se que</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p:txBody>
      </p:sp>
      <p:pic>
        <p:nvPicPr>
          <p:cNvPr id="54" name="Google Shape;54;p7"/>
          <p:cNvPicPr preferRelativeResize="0"/>
          <p:nvPr/>
        </p:nvPicPr>
        <p:blipFill>
          <a:blip r:embed="rId3">
            <a:alphaModFix/>
          </a:blip>
          <a:stretch>
            <a:fillRect/>
          </a:stretch>
        </p:blipFill>
        <p:spPr>
          <a:xfrm>
            <a:off x="2774950" y="2021325"/>
            <a:ext cx="3594103" cy="753050"/>
          </a:xfrm>
          <a:prstGeom prst="rect">
            <a:avLst/>
          </a:prstGeom>
          <a:noFill/>
          <a:ln>
            <a:noFill/>
          </a:ln>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AC36797-F64B-59BB-8307-A311B358A71C}"/>
                  </a:ext>
                </a:extLst>
              </p:cNvPr>
              <p:cNvSpPr txBox="1"/>
              <p:nvPr/>
            </p:nvSpPr>
            <p:spPr>
              <a:xfrm>
                <a:off x="2211724" y="3200200"/>
                <a:ext cx="4782352" cy="1981312"/>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pt-BR" sz="2800" b="0" i="1" smtClean="0">
                          <a:latin typeface="Cambria Math" panose="02040503050406030204" pitchFamily="18" charset="0"/>
                        </a:rPr>
                        <m:t>𝐼</m:t>
                      </m:r>
                      <m:r>
                        <a:rPr lang="pt-BR" sz="2800" b="0" i="1" smtClean="0">
                          <a:latin typeface="Cambria Math" panose="02040503050406030204" pitchFamily="18" charset="0"/>
                        </a:rPr>
                        <m:t>=</m:t>
                      </m:r>
                      <m:d>
                        <m:dPr>
                          <m:begChr m:val="["/>
                          <m:endChr m:val="]"/>
                          <m:ctrlPr>
                            <a:rPr lang="en-US" sz="2800" i="1" smtClean="0">
                              <a:latin typeface="Cambria Math" panose="02040503050406030204" pitchFamily="18" charset="0"/>
                            </a:rPr>
                          </m:ctrlPr>
                        </m:dPr>
                        <m:e>
                          <m:m>
                            <m:mPr>
                              <m:mcs>
                                <m:mc>
                                  <m:mcPr>
                                    <m:count m:val="5"/>
                                    <m:mcJc m:val="center"/>
                                  </m:mcPr>
                                </m:mc>
                              </m:mcs>
                              <m:ctrlPr>
                                <a:rPr lang="en-US" sz="2800" b="0" i="1" smtClean="0">
                                  <a:latin typeface="Cambria Math" panose="02040503050406030204" pitchFamily="18" charset="0"/>
                                </a:rPr>
                              </m:ctrlPr>
                            </m:mPr>
                            <m:mr>
                              <m:e>
                                <m:r>
                                  <m:rPr>
                                    <m:brk m:alnAt="7"/>
                                  </m:rP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pt-BR" sz="2800" b="0" i="1" smtClean="0">
                                    <a:latin typeface="Cambria Math" panose="02040503050406030204" pitchFamily="18" charset="0"/>
                                  </a:rPr>
                                  <m:t>0</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e>
                                <m:r>
                                  <a:rPr lang="en-US" sz="2800" i="1">
                                    <a:latin typeface="Cambria Math" panose="02040503050406030204" pitchFamily="18" charset="0"/>
                                  </a:rPr>
                                  <m:t>⋱</m:t>
                                </m:r>
                              </m:e>
                              <m:e>
                                <m:r>
                                  <a:rPr lang="en-US" sz="2800" i="1" smtClean="0">
                                    <a:latin typeface="Cambria Math" panose="02040503050406030204" pitchFamily="18" charset="0"/>
                                  </a:rPr>
                                  <m:t>⋮</m:t>
                                </m:r>
                              </m:e>
                            </m:mr>
                            <m:mr>
                              <m:e>
                                <m:r>
                                  <a:rPr lang="en-US" sz="2800" i="1">
                                    <a:latin typeface="Cambria Math" panose="02040503050406030204" pitchFamily="18" charset="0"/>
                                  </a:rPr>
                                  <m:t>⋮</m:t>
                                </m:r>
                              </m:e>
                              <m:e>
                                <m:r>
                                  <a:rPr lang="en-US" sz="2800" i="1">
                                    <a:latin typeface="Cambria Math" panose="02040503050406030204" pitchFamily="18" charset="0"/>
                                  </a:rPr>
                                  <m:t>⋮</m:t>
                                </m:r>
                              </m:e>
                              <m:e>
                                <m:r>
                                  <a:rPr lang="en-US" sz="2800" i="1">
                                    <a:latin typeface="Cambria Math" panose="02040503050406030204" pitchFamily="18" charset="0"/>
                                  </a:rPr>
                                  <m:t>⋱</m:t>
                                </m:r>
                              </m:e>
                              <m:e>
                                <m:r>
                                  <a:rPr lang="en-US" sz="2800" i="1">
                                    <a:latin typeface="Cambria Math" panose="02040503050406030204" pitchFamily="18" charset="0"/>
                                  </a:rPr>
                                  <m:t>⋱</m:t>
                                </m:r>
                              </m:e>
                              <m:e>
                                <m:r>
                                  <a:rPr lang="pt-BR" sz="2800" b="0" i="1" smtClean="0">
                                    <a:latin typeface="Cambria Math" panose="02040503050406030204" pitchFamily="18" charset="0"/>
                                  </a:rPr>
                                  <m:t>0</m:t>
                                </m:r>
                              </m:e>
                            </m:mr>
                            <m:mr>
                              <m:e>
                                <m:r>
                                  <a:rPr lang="pt-BR" sz="2800" b="0" i="1" smtClean="0">
                                    <a:latin typeface="Cambria Math" panose="02040503050406030204" pitchFamily="18" charset="0"/>
                                  </a:rPr>
                                  <m:t>0</m:t>
                                </m:r>
                              </m:e>
                              <m:e>
                                <m:r>
                                  <a:rPr lang="pt-BR" sz="2800" b="0" i="1" smtClean="0">
                                    <a:latin typeface="Cambria Math" panose="02040503050406030204" pitchFamily="18" charset="0"/>
                                  </a:rPr>
                                  <m:t>0</m:t>
                                </m:r>
                              </m:e>
                              <m:e>
                                <m:r>
                                  <a:rPr lang="en-US" sz="2800" i="1" smtClean="0">
                                    <a:latin typeface="Cambria Math" panose="02040503050406030204" pitchFamily="18" charset="0"/>
                                  </a:rPr>
                                  <m:t>⋯</m:t>
                                </m:r>
                              </m:e>
                              <m:e>
                                <m:r>
                                  <a:rPr lang="pt-BR" sz="2800" b="0" i="1" smtClean="0">
                                    <a:latin typeface="Cambria Math" panose="02040503050406030204" pitchFamily="18" charset="0"/>
                                  </a:rPr>
                                  <m:t>0</m:t>
                                </m:r>
                              </m:e>
                              <m:e>
                                <m:r>
                                  <a:rPr lang="pt-BR" sz="2800" b="0" i="1" smtClean="0">
                                    <a:latin typeface="Cambria Math" panose="02040503050406030204" pitchFamily="18" charset="0"/>
                                  </a:rPr>
                                  <m:t>1</m:t>
                                </m:r>
                              </m:e>
                            </m:mr>
                          </m:m>
                        </m:e>
                      </m:d>
                    </m:oMath>
                  </m:oMathPara>
                </a14:m>
                <a:endParaRPr lang="en-US" sz="2800" dirty="0"/>
              </a:p>
            </p:txBody>
          </p:sp>
        </mc:Choice>
        <mc:Fallback xmlns="">
          <p:sp>
            <p:nvSpPr>
              <p:cNvPr id="2" name="TextBox 1">
                <a:extLst>
                  <a:ext uri="{FF2B5EF4-FFF2-40B4-BE49-F238E27FC236}">
                    <a16:creationId xmlns:a16="http://schemas.microsoft.com/office/drawing/2014/main" id="{4AC36797-F64B-59BB-8307-A311B358A71C}"/>
                  </a:ext>
                </a:extLst>
              </p:cNvPr>
              <p:cNvSpPr txBox="1">
                <a:spLocks noRot="1" noChangeAspect="1" noMove="1" noResize="1" noEditPoints="1" noAdjustHandles="1" noChangeArrowheads="1" noChangeShapeType="1" noTextEdit="1"/>
              </p:cNvSpPr>
              <p:nvPr/>
            </p:nvSpPr>
            <p:spPr>
              <a:xfrm>
                <a:off x="2211724" y="3200200"/>
                <a:ext cx="4782352" cy="1981312"/>
              </a:xfrm>
              <a:prstGeom prst="rect">
                <a:avLst/>
              </a:prstGeom>
              <a:blipFill>
                <a:blip r:embed="rId4"/>
                <a:stretch>
                  <a:fillRect t="-1274" b="-4459"/>
                </a:stretch>
              </a:blipFill>
            </p:spPr>
            <p:txBody>
              <a:bodyPr/>
              <a:lstStyle/>
              <a:p>
                <a:r>
                  <a:rPr lang="en-US">
                    <a:noFill/>
                  </a:rPr>
                  <a:t> </a:t>
                </a:r>
              </a:p>
            </p:txBody>
          </p:sp>
        </mc:Fallback>
      </mc:AlternateContent>
      <p:sp>
        <p:nvSpPr>
          <p:cNvPr id="3" name="Rounded Rectangle 2">
            <a:extLst>
              <a:ext uri="{FF2B5EF4-FFF2-40B4-BE49-F238E27FC236}">
                <a16:creationId xmlns:a16="http://schemas.microsoft.com/office/drawing/2014/main" id="{5A051A74-748D-3B11-7CBA-C47746CC04AA}"/>
              </a:ext>
            </a:extLst>
          </p:cNvPr>
          <p:cNvSpPr/>
          <p:nvPr/>
        </p:nvSpPr>
        <p:spPr>
          <a:xfrm rot="18256918">
            <a:off x="4748303" y="2548884"/>
            <a:ext cx="308337" cy="3369618"/>
          </a:xfrm>
          <a:prstGeom prst="roundRect">
            <a:avLst>
              <a:gd name="adj" fmla="val 50000"/>
            </a:avLst>
          </a:prstGeom>
          <a:solidFill>
            <a:srgbClr val="4F810E">
              <a:alpha val="4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ight Triangle 5">
            <a:extLst>
              <a:ext uri="{FF2B5EF4-FFF2-40B4-BE49-F238E27FC236}">
                <a16:creationId xmlns:a16="http://schemas.microsoft.com/office/drawing/2014/main" id="{36FC5D0B-462F-EA69-4919-50107B937609}"/>
              </a:ext>
            </a:extLst>
          </p:cNvPr>
          <p:cNvSpPr/>
          <p:nvPr/>
        </p:nvSpPr>
        <p:spPr>
          <a:xfrm>
            <a:off x="3511296" y="3502152"/>
            <a:ext cx="2551176" cy="1728541"/>
          </a:xfrm>
          <a:prstGeom prst="rtTriangle">
            <a:avLst/>
          </a:prstGeom>
          <a:solidFill>
            <a:srgbClr val="00B0F0">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ight Triangle 6">
            <a:extLst>
              <a:ext uri="{FF2B5EF4-FFF2-40B4-BE49-F238E27FC236}">
                <a16:creationId xmlns:a16="http://schemas.microsoft.com/office/drawing/2014/main" id="{D9F42CD2-EC03-FCB8-A08F-51AF635251EE}"/>
              </a:ext>
            </a:extLst>
          </p:cNvPr>
          <p:cNvSpPr/>
          <p:nvPr/>
        </p:nvSpPr>
        <p:spPr>
          <a:xfrm rot="10800000">
            <a:off x="3727704" y="3219154"/>
            <a:ext cx="2551176" cy="1728541"/>
          </a:xfrm>
          <a:prstGeom prst="rtTriangle">
            <a:avLst/>
          </a:prstGeom>
          <a:solidFill>
            <a:srgbClr val="00B0F0">
              <a:alpha val="4941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F68059D2-3CF0-4C15-0222-036425C9D377}"/>
              </a:ext>
            </a:extLst>
          </p:cNvPr>
          <p:cNvSpPr txBox="1"/>
          <p:nvPr/>
        </p:nvSpPr>
        <p:spPr>
          <a:xfrm>
            <a:off x="286500" y="2711898"/>
            <a:ext cx="4585716" cy="423193"/>
          </a:xfrm>
          <a:prstGeom prst="rect">
            <a:avLst/>
          </a:prstGeom>
          <a:noFill/>
        </p:spPr>
        <p:txBody>
          <a:bodyPr wrap="square">
            <a:spAutoFit/>
          </a:bodyPr>
          <a:lstStyle/>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Sendo:</a:t>
            </a:r>
            <a:r>
              <a:rPr lang="pt-BR" sz="2150" b="0" i="0" u="none" strike="noStrike" cap="none" dirty="0">
                <a:solidFill>
                  <a:schemeClr val="dk1"/>
                </a:solidFill>
                <a:latin typeface="Verdana"/>
                <a:ea typeface="Verdana"/>
                <a:cs typeface="Verdana"/>
                <a:sym typeface="Verdana"/>
              </a:rPr>
              <a:t> </a:t>
            </a:r>
            <a:endParaRPr lang="pt-BR" sz="2150" dirty="0"/>
          </a:p>
        </p:txBody>
      </p:sp>
      <p:grpSp>
        <p:nvGrpSpPr>
          <p:cNvPr id="15" name="Group 14">
            <a:extLst>
              <a:ext uri="{FF2B5EF4-FFF2-40B4-BE49-F238E27FC236}">
                <a16:creationId xmlns:a16="http://schemas.microsoft.com/office/drawing/2014/main" id="{114B564D-96E8-0AE2-9E7C-D6B16609D882}"/>
              </a:ext>
            </a:extLst>
          </p:cNvPr>
          <p:cNvGrpSpPr/>
          <p:nvPr/>
        </p:nvGrpSpPr>
        <p:grpSpPr>
          <a:xfrm>
            <a:off x="2137179" y="3299381"/>
            <a:ext cx="1271571" cy="633978"/>
            <a:chOff x="2137179" y="3299381"/>
            <a:chExt cx="1271571" cy="633978"/>
          </a:xfrm>
        </p:grpSpPr>
        <p:sp>
          <p:nvSpPr>
            <p:cNvPr id="11" name="TextBox 10">
              <a:extLst>
                <a:ext uri="{FF2B5EF4-FFF2-40B4-BE49-F238E27FC236}">
                  <a16:creationId xmlns:a16="http://schemas.microsoft.com/office/drawing/2014/main" id="{76DC8779-C1E6-0BE3-4302-2B0E9C0186AD}"/>
                </a:ext>
              </a:extLst>
            </p:cNvPr>
            <p:cNvSpPr txBox="1"/>
            <p:nvPr/>
          </p:nvSpPr>
          <p:spPr>
            <a:xfrm>
              <a:off x="2137179" y="3625582"/>
              <a:ext cx="805665" cy="307777"/>
            </a:xfrm>
            <a:prstGeom prst="rect">
              <a:avLst/>
            </a:prstGeom>
            <a:noFill/>
          </p:spPr>
          <p:txBody>
            <a:bodyPr wrap="square">
              <a:spAutoFit/>
            </a:bodyPr>
            <a:lstStyle/>
            <a:p>
              <a:pPr marL="0" lvl="0" indent="0" algn="l" rtl="0">
                <a:spcBef>
                  <a:spcPts val="0"/>
                </a:spcBef>
                <a:spcAft>
                  <a:spcPts val="0"/>
                </a:spcAft>
                <a:buNone/>
              </a:pPr>
              <a:r>
                <a:rPr lang="pt-BR" noProof="1">
                  <a:solidFill>
                    <a:schemeClr val="bg1">
                      <a:lumMod val="50000"/>
                    </a:schemeClr>
                  </a:solidFill>
                </a:rPr>
                <a:t>Ums</a:t>
              </a:r>
              <a:endParaRPr lang="pt-BR" dirty="0">
                <a:solidFill>
                  <a:schemeClr val="bg1">
                    <a:lumMod val="50000"/>
                  </a:schemeClr>
                </a:solidFill>
              </a:endParaRPr>
            </a:p>
          </p:txBody>
        </p:sp>
        <p:cxnSp>
          <p:nvCxnSpPr>
            <p:cNvPr id="13" name="Curved Connector 12">
              <a:extLst>
                <a:ext uri="{FF2B5EF4-FFF2-40B4-BE49-F238E27FC236}">
                  <a16:creationId xmlns:a16="http://schemas.microsoft.com/office/drawing/2014/main" id="{74401A7B-D2E9-9606-5898-A10643A3B14F}"/>
                </a:ext>
              </a:extLst>
            </p:cNvPr>
            <p:cNvCxnSpPr>
              <a:cxnSpLocks/>
            </p:cNvCxnSpPr>
            <p:nvPr/>
          </p:nvCxnSpPr>
          <p:spPr>
            <a:xfrm flipV="1">
              <a:off x="2630080" y="3299381"/>
              <a:ext cx="778670" cy="490197"/>
            </a:xfrm>
            <a:prstGeom prst="curvedConnector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EAE56A82-25E7-787E-BA95-0E04549B0339}"/>
              </a:ext>
            </a:extLst>
          </p:cNvPr>
          <p:cNvGrpSpPr/>
          <p:nvPr/>
        </p:nvGrpSpPr>
        <p:grpSpPr>
          <a:xfrm>
            <a:off x="5791628" y="4755780"/>
            <a:ext cx="1480824" cy="883519"/>
            <a:chOff x="5791628" y="4755780"/>
            <a:chExt cx="1480824" cy="883519"/>
          </a:xfrm>
        </p:grpSpPr>
        <p:sp>
          <p:nvSpPr>
            <p:cNvPr id="17" name="TextBox 16">
              <a:extLst>
                <a:ext uri="{FF2B5EF4-FFF2-40B4-BE49-F238E27FC236}">
                  <a16:creationId xmlns:a16="http://schemas.microsoft.com/office/drawing/2014/main" id="{93B65BB7-B674-1A30-024F-8B08ECF7B342}"/>
                </a:ext>
              </a:extLst>
            </p:cNvPr>
            <p:cNvSpPr txBox="1"/>
            <p:nvPr/>
          </p:nvSpPr>
          <p:spPr>
            <a:xfrm>
              <a:off x="6466787" y="5331522"/>
              <a:ext cx="805665" cy="307777"/>
            </a:xfrm>
            <a:prstGeom prst="rect">
              <a:avLst/>
            </a:prstGeom>
            <a:noFill/>
          </p:spPr>
          <p:txBody>
            <a:bodyPr wrap="square">
              <a:spAutoFit/>
            </a:bodyPr>
            <a:lstStyle/>
            <a:p>
              <a:pPr marL="0" lvl="0" indent="0" algn="l" rtl="0">
                <a:spcBef>
                  <a:spcPts val="0"/>
                </a:spcBef>
                <a:spcAft>
                  <a:spcPts val="0"/>
                </a:spcAft>
                <a:buNone/>
              </a:pPr>
              <a:r>
                <a:rPr lang="pt-BR" noProof="1">
                  <a:solidFill>
                    <a:schemeClr val="bg1">
                      <a:lumMod val="50000"/>
                    </a:schemeClr>
                  </a:solidFill>
                </a:rPr>
                <a:t>Zeros</a:t>
              </a:r>
              <a:endParaRPr lang="pt-BR" dirty="0">
                <a:solidFill>
                  <a:schemeClr val="bg1">
                    <a:lumMod val="50000"/>
                  </a:schemeClr>
                </a:solidFill>
              </a:endParaRPr>
            </a:p>
          </p:txBody>
        </p:sp>
        <p:cxnSp>
          <p:nvCxnSpPr>
            <p:cNvPr id="18" name="Curved Connector 17">
              <a:extLst>
                <a:ext uri="{FF2B5EF4-FFF2-40B4-BE49-F238E27FC236}">
                  <a16:creationId xmlns:a16="http://schemas.microsoft.com/office/drawing/2014/main" id="{81CE4C40-9AEC-BBA6-B0B3-FA6E71458576}"/>
                </a:ext>
              </a:extLst>
            </p:cNvPr>
            <p:cNvCxnSpPr>
              <a:cxnSpLocks/>
            </p:cNvCxnSpPr>
            <p:nvPr/>
          </p:nvCxnSpPr>
          <p:spPr>
            <a:xfrm rot="16200000" flipV="1">
              <a:off x="6228874" y="4893566"/>
              <a:ext cx="594524" cy="318952"/>
            </a:xfrm>
            <a:prstGeom prst="curvedConnector3">
              <a:avLst>
                <a:gd name="adj1" fmla="val 95983"/>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urved Connector 22">
              <a:extLst>
                <a:ext uri="{FF2B5EF4-FFF2-40B4-BE49-F238E27FC236}">
                  <a16:creationId xmlns:a16="http://schemas.microsoft.com/office/drawing/2014/main" id="{45C4D640-8AE5-C9F7-EE28-BCCB38D4C436}"/>
                </a:ext>
              </a:extLst>
            </p:cNvPr>
            <p:cNvCxnSpPr>
              <a:cxnSpLocks/>
            </p:cNvCxnSpPr>
            <p:nvPr/>
          </p:nvCxnSpPr>
          <p:spPr>
            <a:xfrm rot="10800000">
              <a:off x="5791628" y="5270922"/>
              <a:ext cx="722294" cy="242769"/>
            </a:xfrm>
            <a:prstGeom prst="curvedConnector3">
              <a:avLst>
                <a:gd name="adj1" fmla="val 100900"/>
              </a:avLst>
            </a:prstGeom>
            <a:ln>
              <a:solidFill>
                <a:schemeClr val="bg1">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
                                        </p:tgtEl>
                                        <p:attrNameLst>
                                          <p:attrName>style.visibility</p:attrName>
                                        </p:attrNameLst>
                                      </p:cBhvr>
                                      <p:to>
                                        <p:strVal val="visible"/>
                                      </p:to>
                                    </p:set>
                                  </p:childTnLst>
                                </p:cTn>
                              </p:par>
                            </p:childTnLst>
                          </p:cTn>
                        </p:par>
                        <p:par>
                          <p:cTn id="10" fill="hold">
                            <p:stCondLst>
                              <p:cond delay="0"/>
                            </p:stCondLst>
                            <p:childTnLst>
                              <p:par>
                                <p:cTn id="11" presetID="9"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dissolve">
                                      <p:cBhvr>
                                        <p:cTn id="13" dur="500"/>
                                        <p:tgtEl>
                                          <p:spTgt spid="3"/>
                                        </p:tgtEl>
                                      </p:cBhvr>
                                    </p:animEffect>
                                  </p:childTnLst>
                                </p:cTn>
                              </p:par>
                            </p:childTnLst>
                          </p:cTn>
                        </p:par>
                        <p:par>
                          <p:cTn id="14" fill="hold">
                            <p:stCondLst>
                              <p:cond delay="500"/>
                            </p:stCondLst>
                            <p:childTnLst>
                              <p:par>
                                <p:cTn id="15" presetID="2" presetClass="entr" presetSubtype="1"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0-#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fill="hold"/>
                                        <p:tgtEl>
                                          <p:spTgt spid="6"/>
                                        </p:tgtEl>
                                        <p:attrNameLst>
                                          <p:attrName>ppt_x</p:attrName>
                                        </p:attrNameLst>
                                      </p:cBhvr>
                                      <p:tavLst>
                                        <p:tav tm="0">
                                          <p:val>
                                            <p:strVal val="#ppt_x"/>
                                          </p:val>
                                        </p:tav>
                                        <p:tav tm="100000">
                                          <p:val>
                                            <p:strVal val="#ppt_x"/>
                                          </p:val>
                                        </p:tav>
                                      </p:tavLst>
                                    </p:anim>
                                    <p:anim calcmode="lin" valueType="num">
                                      <p:cBhvr additive="base">
                                        <p:cTn id="22" dur="500" fill="hold"/>
                                        <p:tgtEl>
                                          <p:spTgt spid="6"/>
                                        </p:tgtEl>
                                        <p:attrNameLst>
                                          <p:attrName>ppt_y</p:attrName>
                                        </p:attrNameLst>
                                      </p:cBhvr>
                                      <p:tavLst>
                                        <p:tav tm="0">
                                          <p:val>
                                            <p:strVal val="1+#ppt_h/2"/>
                                          </p:val>
                                        </p:tav>
                                        <p:tav tm="100000">
                                          <p:val>
                                            <p:strVal val="#ppt_y"/>
                                          </p:val>
                                        </p:tav>
                                      </p:tavLst>
                                    </p:anim>
                                  </p:childTnLst>
                                </p:cTn>
                              </p:par>
                            </p:childTnLst>
                          </p:cTn>
                        </p:par>
                        <p:par>
                          <p:cTn id="23" fill="hold">
                            <p:stCondLst>
                              <p:cond delay="1000"/>
                            </p:stCondLst>
                            <p:childTnLst>
                              <p:par>
                                <p:cTn id="24" presetID="1"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childTnLst>
                                </p:cTn>
                              </p:par>
                            </p:childTnLst>
                          </p:cTn>
                        </p:par>
                        <p:par>
                          <p:cTn id="26" fill="hold">
                            <p:stCondLst>
                              <p:cond delay="1000"/>
                            </p:stCondLst>
                            <p:childTnLst>
                              <p:par>
                                <p:cTn id="27" presetID="1" presetClass="entr" presetSubtype="0" fill="hold" nodeType="after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6" grpId="0" animBg="1"/>
      <p:bldP spid="7" grpId="0" animBg="1"/>
      <p:bldP spid="9" grpId="0"/>
    </p:bldLst>
  </p:timing>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70" name="Google Shape;70;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sp>
        <p:nvSpPr>
          <p:cNvPr id="71" name="Google Shape;71;p9"/>
          <p:cNvSpPr/>
          <p:nvPr/>
        </p:nvSpPr>
        <p:spPr>
          <a:xfrm>
            <a:off x="263875" y="867275"/>
            <a:ext cx="87234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Você se lembra que todo vetor do espaço pode ser escrito como combinação linear dos vetores i, j, k: </a:t>
            </a:r>
            <a:endParaRPr sz="2000">
              <a:solidFill>
                <a:schemeClr val="dk1"/>
              </a:solidFill>
              <a:latin typeface="Verdana"/>
              <a:ea typeface="Verdana"/>
              <a:cs typeface="Verdana"/>
              <a:sym typeface="Verdana"/>
            </a:endParaRPr>
          </a:p>
          <a:p>
            <a:pPr marL="0" marR="0" lvl="0" indent="0" algn="l" rtl="0">
              <a:spcBef>
                <a:spcPts val="0"/>
              </a:spcBef>
              <a:spcAft>
                <a:spcPts val="0"/>
              </a:spcAft>
              <a:buNone/>
            </a:pPr>
            <a:r>
              <a:rPr lang="pt-BR" sz="2000" b="0" i="0" u="none" strike="noStrike" cap="none">
                <a:solidFill>
                  <a:schemeClr val="dk1"/>
                </a:solidFill>
                <a:latin typeface="Verdana"/>
                <a:ea typeface="Verdana"/>
                <a:cs typeface="Verdana"/>
                <a:sym typeface="Verdana"/>
              </a:rPr>
              <a:t> </a:t>
            </a:r>
            <a:endParaRPr sz="1200"/>
          </a:p>
        </p:txBody>
      </p:sp>
      <p:pic>
        <p:nvPicPr>
          <p:cNvPr id="72" name="Google Shape;72;p9"/>
          <p:cNvPicPr preferRelativeResize="0"/>
          <p:nvPr/>
        </p:nvPicPr>
        <p:blipFill>
          <a:blip r:embed="rId3">
            <a:alphaModFix/>
          </a:blip>
          <a:stretch>
            <a:fillRect/>
          </a:stretch>
        </p:blipFill>
        <p:spPr>
          <a:xfrm>
            <a:off x="2896988" y="1726575"/>
            <a:ext cx="2802600" cy="723850"/>
          </a:xfrm>
          <a:prstGeom prst="rect">
            <a:avLst/>
          </a:prstGeom>
          <a:noFill/>
          <a:ln>
            <a:noFill/>
          </a:ln>
        </p:spPr>
      </p:pic>
      <p:sp>
        <p:nvSpPr>
          <p:cNvPr id="73" name="Google Shape;73;p9"/>
          <p:cNvSpPr/>
          <p:nvPr/>
        </p:nvSpPr>
        <p:spPr>
          <a:xfrm>
            <a:off x="263875" y="26865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Além disso, o conjunto B = {i, j, k} é </a:t>
            </a:r>
            <a:r>
              <a:rPr lang="pt-BR" sz="2000" b="1">
                <a:solidFill>
                  <a:srgbClr val="9900FF"/>
                </a:solidFill>
                <a:latin typeface="Verdana"/>
                <a:ea typeface="Verdana"/>
                <a:cs typeface="Verdana"/>
                <a:sym typeface="Verdana"/>
              </a:rPr>
              <a:t>linearmente independente</a:t>
            </a:r>
            <a:r>
              <a:rPr lang="pt-BR" sz="2000">
                <a:solidFill>
                  <a:schemeClr val="dk1"/>
                </a:solidFill>
                <a:latin typeface="Verdana"/>
                <a:ea typeface="Verdana"/>
                <a:cs typeface="Verdana"/>
                <a:sym typeface="Verdana"/>
              </a:rPr>
              <a:t>, ou seja, não é possível escrever qualquer elemento desse conjunto como combinação linear dos outros dois.</a:t>
            </a:r>
            <a:r>
              <a:rPr lang="pt-BR" sz="2000" b="0" i="0" u="none" strike="noStrike" cap="none">
                <a:solidFill>
                  <a:schemeClr val="dk1"/>
                </a:solidFill>
                <a:latin typeface="Verdana"/>
                <a:ea typeface="Verdana"/>
                <a:cs typeface="Verdana"/>
                <a:sym typeface="Verdana"/>
              </a:rPr>
              <a:t> </a:t>
            </a:r>
            <a:endParaRPr sz="1200"/>
          </a:p>
        </p:txBody>
      </p:sp>
      <p:sp>
        <p:nvSpPr>
          <p:cNvPr id="74" name="Google Shape;74;p9"/>
          <p:cNvSpPr/>
          <p:nvPr/>
        </p:nvSpPr>
        <p:spPr>
          <a:xfrm>
            <a:off x="263875" y="40111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Por esse motivo, dizemos que B é uma </a:t>
            </a:r>
            <a:r>
              <a:rPr lang="pt-BR" sz="2000" b="1">
                <a:solidFill>
                  <a:srgbClr val="008000"/>
                </a:solidFill>
                <a:latin typeface="Verdana"/>
                <a:ea typeface="Verdana"/>
                <a:cs typeface="Verdana"/>
                <a:sym typeface="Verdana"/>
              </a:rPr>
              <a:t>base</a:t>
            </a:r>
            <a:r>
              <a:rPr lang="pt-BR" sz="2000">
                <a:solidFill>
                  <a:schemeClr val="dk1"/>
                </a:solidFill>
                <a:latin typeface="Verdana"/>
                <a:ea typeface="Verdana"/>
                <a:cs typeface="Verdana"/>
                <a:sym typeface="Verdana"/>
              </a:rPr>
              <a:t> do espaço V</a:t>
            </a:r>
            <a:r>
              <a:rPr lang="pt-BR" sz="2000" baseline="-25000">
                <a:solidFill>
                  <a:schemeClr val="dk1"/>
                </a:solidFill>
                <a:latin typeface="Verdana"/>
                <a:ea typeface="Verdana"/>
                <a:cs typeface="Verdana"/>
                <a:sym typeface="Verdana"/>
              </a:rPr>
              <a:t>3</a:t>
            </a:r>
            <a:r>
              <a:rPr lang="pt-BR" sz="2000">
                <a:solidFill>
                  <a:schemeClr val="dk1"/>
                </a:solidFill>
                <a:latin typeface="Verdana"/>
                <a:ea typeface="Verdana"/>
                <a:cs typeface="Verdana"/>
                <a:sym typeface="Verdana"/>
              </a:rPr>
              <a:t> dos vetores do espaço. Isso significa que B é o menor conjunto capaz de gerar todos os outros vetores do espaço por meio de combinações lineares.</a:t>
            </a:r>
            <a:r>
              <a:rPr lang="pt-BR" sz="2000" b="0" i="0" u="none" strike="noStrike" cap="none">
                <a:solidFill>
                  <a:schemeClr val="dk1"/>
                </a:solidFill>
                <a:latin typeface="Verdana"/>
                <a:ea typeface="Verdana"/>
                <a:cs typeface="Verdana"/>
                <a:sym typeface="Verdana"/>
              </a:rPr>
              <a:t> </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1982</TotalTime>
  <Words>2389</Words>
  <Application>Microsoft Macintosh PowerPoint</Application>
  <PresentationFormat>On-screen Show (16:10)</PresentationFormat>
  <Paragraphs>387</Paragraphs>
  <Slides>56</Slides>
  <Notes>54</Notes>
  <HiddenSlides>21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56</vt:i4>
      </vt:variant>
    </vt:vector>
  </HeadingPairs>
  <TitlesOfParts>
    <vt:vector size="62" baseType="lpstr">
      <vt:lpstr>Arial</vt:lpstr>
      <vt:lpstr>Calibri</vt:lpstr>
      <vt:lpstr>Cambria Math</vt:lpstr>
      <vt:lpstr>Times New Roman</vt:lpstr>
      <vt:lpstr>Verdana</vt:lpstr>
      <vt:lpstr>Personalizar design</vt:lpstr>
      <vt:lpstr>PowerPoint Presentation</vt:lpstr>
      <vt:lpstr>Momentos que Mudaram o Cinema: Jurassic Park</vt:lpstr>
      <vt:lpstr>Reality Engine - SGI</vt:lpstr>
      <vt:lpstr>Antes de Começarmos</vt:lpstr>
      <vt:lpstr>PowerPoint Presentation</vt:lpstr>
      <vt:lpstr>PowerPoint Presentation</vt:lpstr>
      <vt:lpstr>Transformações Inversas</vt:lpstr>
      <vt:lpstr>Transformações Inversas</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Sistema de Coordenadas</vt:lpstr>
      <vt:lpstr>Exemplo para pensar</vt:lpstr>
      <vt:lpstr>Mudança de Base</vt:lpstr>
      <vt:lpstr>Sistema de Coordenadas</vt:lpstr>
      <vt:lpstr>Matriz de mudança de sistema de coordenadas</vt:lpstr>
      <vt:lpstr>Mudança de sistema de coordenadas 3D</vt:lpstr>
      <vt:lpstr>Sistema de Coordenadas : Exemplo</vt:lpstr>
      <vt:lpstr>Sistema de Coordenadas : Exemplo</vt:lpstr>
      <vt:lpstr>Sistema de Coordenadas : Exemplo</vt:lpstr>
      <vt:lpstr>Sistema de Coordenadas : Exemplo</vt:lpstr>
      <vt:lpstr>Sistema de Coordenadas : Exemplo</vt:lpstr>
      <vt:lpstr>Sistema de Coordenadas : Exemplo</vt:lpstr>
      <vt:lpstr>Do espaço do mundo (World) para o espaço da câmera (View)</vt:lpstr>
      <vt:lpstr>Transformações para Visualização e Perspectiva</vt:lpstr>
      <vt:lpstr>Espaço de Coordenadas da Câmera (View)</vt:lpstr>
      <vt:lpstr>Espaço de Coordenadas da Câmera (View)</vt:lpstr>
      <vt:lpstr>Câmera no Mundo</vt:lpstr>
      <vt:lpstr>Posicionando a Câmera no Mundo</vt:lpstr>
      <vt:lpstr>Identificando coordenadas ortonormais</vt:lpstr>
      <vt:lpstr>Formas de Pensar em Transformações</vt:lpstr>
      <vt:lpstr>Como fazer essa modificação? (pensando em 2D)</vt:lpstr>
      <vt:lpstr>Duas interpretações para uma transformação</vt:lpstr>
      <vt:lpstr>Função "LookAt"</vt:lpstr>
      <vt:lpstr>Exemplo: Transformação Simples de Câmera</vt:lpstr>
      <vt:lpstr>Inversa de Bases Ortogonais</vt:lpstr>
      <vt:lpstr>Câmera olhando para uma direção qualquer</vt:lpstr>
      <vt:lpstr>Transformação</vt:lpstr>
      <vt:lpstr>Inversas do produto de duas matrizes</vt:lpstr>
      <vt:lpstr>Transformação de "Look-At"</vt:lpstr>
      <vt:lpstr>Concluindo a Matriz Look At</vt:lpstr>
      <vt:lpstr>PowerPoint Presentation</vt:lpstr>
      <vt:lpstr>PowerPoint Presentation</vt:lpstr>
      <vt:lpstr>ATIVIDADE: Sistema de Coordenadas</vt:lpstr>
      <vt:lpstr>Segunda parte do projeto 1 (entrega 1.2)</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78</cp:revision>
  <dcterms:modified xsi:type="dcterms:W3CDTF">2025-08-24T15:37:02Z</dcterms:modified>
</cp:coreProperties>
</file>